
<file path=[Content_Types].xml><?xml version="1.0" encoding="utf-8"?>
<Types xmlns="http://schemas.openxmlformats.org/package/2006/content-types">
  <Default Extension="avi" ContentType="video/x-msvideo"/>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74" r:id="rId6"/>
    <p:sldId id="267" r:id="rId7"/>
    <p:sldId id="261" r:id="rId8"/>
    <p:sldId id="262" r:id="rId9"/>
    <p:sldId id="270" r:id="rId10"/>
    <p:sldId id="271" r:id="rId11"/>
    <p:sldId id="263" r:id="rId12"/>
    <p:sldId id="264" r:id="rId13"/>
    <p:sldId id="266"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3944"/>
    <a:srgbClr val="53212B"/>
    <a:srgbClr val="FFFBF5"/>
    <a:srgbClr val="FD4556"/>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67E086-72CE-4C1C-914D-DD7CDF2F2B74}" v="68" dt="2023-12-15T05:23:48.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5" autoAdjust="0"/>
    <p:restoredTop sz="78425" autoAdjust="0"/>
  </p:normalViewPr>
  <p:slideViewPr>
    <p:cSldViewPr snapToGrid="0">
      <p:cViewPr varScale="1">
        <p:scale>
          <a:sx n="167" d="100"/>
          <a:sy n="167" d="100"/>
        </p:scale>
        <p:origin x="2118"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tanu Parab" userId="0097d8a2d8b1b7ff" providerId="LiveId" clId="{FE67E086-72CE-4C1C-914D-DD7CDF2F2B74}"/>
    <pc:docChg chg="addSld delSld modSld">
      <pc:chgData name="Shantanu Parab" userId="0097d8a2d8b1b7ff" providerId="LiveId" clId="{FE67E086-72CE-4C1C-914D-DD7CDF2F2B74}" dt="2023-12-15T05:23:48.788" v="70" actId="20577"/>
      <pc:docMkLst>
        <pc:docMk/>
      </pc:docMkLst>
      <pc:sldChg chg="addSp modSp modAnim">
        <pc:chgData name="Shantanu Parab" userId="0097d8a2d8b1b7ff" providerId="LiveId" clId="{FE67E086-72CE-4C1C-914D-DD7CDF2F2B74}" dt="2023-12-15T05:12:50.962" v="27"/>
        <pc:sldMkLst>
          <pc:docMk/>
          <pc:sldMk cId="0" sldId="257"/>
        </pc:sldMkLst>
        <pc:spChg chg="mod">
          <ac:chgData name="Shantanu Parab" userId="0097d8a2d8b1b7ff" providerId="LiveId" clId="{FE67E086-72CE-4C1C-914D-DD7CDF2F2B74}" dt="2023-12-15T05:12:40.032" v="25" actId="164"/>
          <ac:spMkLst>
            <pc:docMk/>
            <pc:sldMk cId="0" sldId="257"/>
            <ac:spMk id="8" creationId="{A28B1DB6-DF0A-BD8A-4B61-1E3619CA5697}"/>
          </ac:spMkLst>
        </pc:spChg>
        <pc:grpChg chg="add mod">
          <ac:chgData name="Shantanu Parab" userId="0097d8a2d8b1b7ff" providerId="LiveId" clId="{FE67E086-72CE-4C1C-914D-DD7CDF2F2B74}" dt="2023-12-15T05:12:40.032" v="25" actId="164"/>
          <ac:grpSpMkLst>
            <pc:docMk/>
            <pc:sldMk cId="0" sldId="257"/>
            <ac:grpSpMk id="2" creationId="{B285C6AF-10A5-D0C4-7E4F-E6154669FD46}"/>
          </ac:grpSpMkLst>
        </pc:grpChg>
        <pc:picChg chg="mod">
          <ac:chgData name="Shantanu Parab" userId="0097d8a2d8b1b7ff" providerId="LiveId" clId="{FE67E086-72CE-4C1C-914D-DD7CDF2F2B74}" dt="2023-12-15T05:12:40.032" v="25" actId="164"/>
          <ac:picMkLst>
            <pc:docMk/>
            <pc:sldMk cId="0" sldId="257"/>
            <ac:picMk id="3" creationId="{E2E45233-B5B6-D519-9AED-58465B34E104}"/>
          </ac:picMkLst>
        </pc:picChg>
        <pc:picChg chg="mod">
          <ac:chgData name="Shantanu Parab" userId="0097d8a2d8b1b7ff" providerId="LiveId" clId="{FE67E086-72CE-4C1C-914D-DD7CDF2F2B74}" dt="2023-12-15T05:12:40.032" v="25" actId="164"/>
          <ac:picMkLst>
            <pc:docMk/>
            <pc:sldMk cId="0" sldId="257"/>
            <ac:picMk id="9" creationId="{67E5644C-D97F-9A04-0563-1E8F12DD0A28}"/>
          </ac:picMkLst>
        </pc:picChg>
        <pc:picChg chg="mod">
          <ac:chgData name="Shantanu Parab" userId="0097d8a2d8b1b7ff" providerId="LiveId" clId="{FE67E086-72CE-4C1C-914D-DD7CDF2F2B74}" dt="2023-12-15T05:12:40.032" v="25" actId="164"/>
          <ac:picMkLst>
            <pc:docMk/>
            <pc:sldMk cId="0" sldId="257"/>
            <ac:picMk id="11" creationId="{F8600382-A33D-1A8A-7817-5C22EB6B6114}"/>
          </ac:picMkLst>
        </pc:picChg>
      </pc:sldChg>
      <pc:sldChg chg="modAnim">
        <pc:chgData name="Shantanu Parab" userId="0097d8a2d8b1b7ff" providerId="LiveId" clId="{FE67E086-72CE-4C1C-914D-DD7CDF2F2B74}" dt="2023-12-15T05:19:05.118" v="45"/>
        <pc:sldMkLst>
          <pc:docMk/>
          <pc:sldMk cId="0" sldId="258"/>
        </pc:sldMkLst>
      </pc:sldChg>
      <pc:sldChg chg="add del setBg modAnim">
        <pc:chgData name="Shantanu Parab" userId="0097d8a2d8b1b7ff" providerId="LiveId" clId="{FE67E086-72CE-4C1C-914D-DD7CDF2F2B74}" dt="2023-12-15T05:21:06.652" v="53"/>
        <pc:sldMkLst>
          <pc:docMk/>
          <pc:sldMk cId="0" sldId="259"/>
        </pc:sldMkLst>
      </pc:sldChg>
      <pc:sldChg chg="addSp modSp setBg modAnim">
        <pc:chgData name="Shantanu Parab" userId="0097d8a2d8b1b7ff" providerId="LiveId" clId="{FE67E086-72CE-4C1C-914D-DD7CDF2F2B74}" dt="2023-12-15T05:13:52.476" v="30"/>
        <pc:sldMkLst>
          <pc:docMk/>
          <pc:sldMk cId="0" sldId="261"/>
        </pc:sldMkLst>
        <pc:spChg chg="mod">
          <ac:chgData name="Shantanu Parab" userId="0097d8a2d8b1b7ff" providerId="LiveId" clId="{FE67E086-72CE-4C1C-914D-DD7CDF2F2B74}" dt="2023-12-15T05:13:42.784" v="28" actId="164"/>
          <ac:spMkLst>
            <pc:docMk/>
            <pc:sldMk cId="0" sldId="261"/>
            <ac:spMk id="8" creationId="{A03FFD5D-4BD5-A63A-0106-F193F22C7154}"/>
          </ac:spMkLst>
        </pc:spChg>
        <pc:spChg chg="mod">
          <ac:chgData name="Shantanu Parab" userId="0097d8a2d8b1b7ff" providerId="LiveId" clId="{FE67E086-72CE-4C1C-914D-DD7CDF2F2B74}" dt="2023-12-15T05:13:42.784" v="28" actId="164"/>
          <ac:spMkLst>
            <pc:docMk/>
            <pc:sldMk cId="0" sldId="261"/>
            <ac:spMk id="1049" creationId="{A0786CA7-2646-29D6-4D09-1F92697674B1}"/>
          </ac:spMkLst>
        </pc:spChg>
        <pc:spChg chg="mod">
          <ac:chgData name="Shantanu Parab" userId="0097d8a2d8b1b7ff" providerId="LiveId" clId="{FE67E086-72CE-4C1C-914D-DD7CDF2F2B74}" dt="2023-12-15T05:13:42.784" v="28" actId="164"/>
          <ac:spMkLst>
            <pc:docMk/>
            <pc:sldMk cId="0" sldId="261"/>
            <ac:spMk id="1050" creationId="{30C1A439-54BC-173B-AA42-43D2C5B03918}"/>
          </ac:spMkLst>
        </pc:spChg>
        <pc:spChg chg="mod">
          <ac:chgData name="Shantanu Parab" userId="0097d8a2d8b1b7ff" providerId="LiveId" clId="{FE67E086-72CE-4C1C-914D-DD7CDF2F2B74}" dt="2023-12-15T05:13:42.784" v="28" actId="164"/>
          <ac:spMkLst>
            <pc:docMk/>
            <pc:sldMk cId="0" sldId="261"/>
            <ac:spMk id="1092" creationId="{9D8E04D4-9E8A-416D-9FD5-DD80903EAE35}"/>
          </ac:spMkLst>
        </pc:spChg>
        <pc:spChg chg="mod">
          <ac:chgData name="Shantanu Parab" userId="0097d8a2d8b1b7ff" providerId="LiveId" clId="{FE67E086-72CE-4C1C-914D-DD7CDF2F2B74}" dt="2023-12-15T05:13:42.784" v="28" actId="164"/>
          <ac:spMkLst>
            <pc:docMk/>
            <pc:sldMk cId="0" sldId="261"/>
            <ac:spMk id="1093" creationId="{D348FD97-822E-EA0A-D261-75EB70F9A8A8}"/>
          </ac:spMkLst>
        </pc:spChg>
        <pc:spChg chg="mod">
          <ac:chgData name="Shantanu Parab" userId="0097d8a2d8b1b7ff" providerId="LiveId" clId="{FE67E086-72CE-4C1C-914D-DD7CDF2F2B74}" dt="2023-12-15T05:13:42.784" v="28" actId="164"/>
          <ac:spMkLst>
            <pc:docMk/>
            <pc:sldMk cId="0" sldId="261"/>
            <ac:spMk id="1095" creationId="{03F2B7B5-58BE-CA3F-DC34-11E3A547A23B}"/>
          </ac:spMkLst>
        </pc:spChg>
        <pc:spChg chg="mod">
          <ac:chgData name="Shantanu Parab" userId="0097d8a2d8b1b7ff" providerId="LiveId" clId="{FE67E086-72CE-4C1C-914D-DD7CDF2F2B74}" dt="2023-12-15T05:13:42.784" v="28" actId="164"/>
          <ac:spMkLst>
            <pc:docMk/>
            <pc:sldMk cId="0" sldId="261"/>
            <ac:spMk id="1096" creationId="{1C480D82-C0C7-27A2-C693-C8C801CCE31F}"/>
          </ac:spMkLst>
        </pc:spChg>
        <pc:spChg chg="mod">
          <ac:chgData name="Shantanu Parab" userId="0097d8a2d8b1b7ff" providerId="LiveId" clId="{FE67E086-72CE-4C1C-914D-DD7CDF2F2B74}" dt="2023-12-15T05:13:42.784" v="28" actId="164"/>
          <ac:spMkLst>
            <pc:docMk/>
            <pc:sldMk cId="0" sldId="261"/>
            <ac:spMk id="1116" creationId="{A3CF3B5E-F251-9AD8-25CC-908F0B4203D2}"/>
          </ac:spMkLst>
        </pc:spChg>
        <pc:spChg chg="mod">
          <ac:chgData name="Shantanu Parab" userId="0097d8a2d8b1b7ff" providerId="LiveId" clId="{FE67E086-72CE-4C1C-914D-DD7CDF2F2B74}" dt="2023-12-15T05:13:42.784" v="28" actId="164"/>
          <ac:spMkLst>
            <pc:docMk/>
            <pc:sldMk cId="0" sldId="261"/>
            <ac:spMk id="1117" creationId="{43C9DC46-90D5-46B4-02D3-A68215C8F415}"/>
          </ac:spMkLst>
        </pc:spChg>
        <pc:spChg chg="mod">
          <ac:chgData name="Shantanu Parab" userId="0097d8a2d8b1b7ff" providerId="LiveId" clId="{FE67E086-72CE-4C1C-914D-DD7CDF2F2B74}" dt="2023-12-15T05:13:42.784" v="28" actId="164"/>
          <ac:spMkLst>
            <pc:docMk/>
            <pc:sldMk cId="0" sldId="261"/>
            <ac:spMk id="1118" creationId="{68DCFEC6-0C2F-B8F7-4113-D0F0024554D8}"/>
          </ac:spMkLst>
        </pc:spChg>
        <pc:spChg chg="mod">
          <ac:chgData name="Shantanu Parab" userId="0097d8a2d8b1b7ff" providerId="LiveId" clId="{FE67E086-72CE-4C1C-914D-DD7CDF2F2B74}" dt="2023-12-15T05:13:42.784" v="28" actId="164"/>
          <ac:spMkLst>
            <pc:docMk/>
            <pc:sldMk cId="0" sldId="261"/>
            <ac:spMk id="1119" creationId="{66C6F91E-A748-C83C-60A3-7BC2CFE3664B}"/>
          </ac:spMkLst>
        </pc:spChg>
        <pc:grpChg chg="add mod">
          <ac:chgData name="Shantanu Parab" userId="0097d8a2d8b1b7ff" providerId="LiveId" clId="{FE67E086-72CE-4C1C-914D-DD7CDF2F2B74}" dt="2023-12-15T05:13:42.784" v="28" actId="164"/>
          <ac:grpSpMkLst>
            <pc:docMk/>
            <pc:sldMk cId="0" sldId="261"/>
            <ac:grpSpMk id="2" creationId="{9BB0F284-081E-A6E3-A9BA-9ACD6C426AB7}"/>
          </ac:grpSpMkLst>
        </pc:grpChg>
        <pc:grpChg chg="mod">
          <ac:chgData name="Shantanu Parab" userId="0097d8a2d8b1b7ff" providerId="LiveId" clId="{FE67E086-72CE-4C1C-914D-DD7CDF2F2B74}" dt="2023-12-15T05:13:42.784" v="28" actId="164"/>
          <ac:grpSpMkLst>
            <pc:docMk/>
            <pc:sldMk cId="0" sldId="261"/>
            <ac:grpSpMk id="11" creationId="{45CF7A2F-73FD-C986-450F-20EBE33C9CAF}"/>
          </ac:grpSpMkLst>
        </pc:grpChg>
        <pc:picChg chg="mod">
          <ac:chgData name="Shantanu Parab" userId="0097d8a2d8b1b7ff" providerId="LiveId" clId="{FE67E086-72CE-4C1C-914D-DD7CDF2F2B74}" dt="2023-12-15T05:13:42.784" v="28" actId="164"/>
          <ac:picMkLst>
            <pc:docMk/>
            <pc:sldMk cId="0" sldId="261"/>
            <ac:picMk id="9" creationId="{A1320808-860B-D2A7-FAB4-54B85110E2DA}"/>
          </ac:picMkLst>
        </pc:picChg>
        <pc:picChg chg="mod">
          <ac:chgData name="Shantanu Parab" userId="0097d8a2d8b1b7ff" providerId="LiveId" clId="{FE67E086-72CE-4C1C-914D-DD7CDF2F2B74}" dt="2023-12-15T05:13:42.784" v="28" actId="164"/>
          <ac:picMkLst>
            <pc:docMk/>
            <pc:sldMk cId="0" sldId="261"/>
            <ac:picMk id="1051" creationId="{0BE6E635-8084-971D-8B35-959126A58CE8}"/>
          </ac:picMkLst>
        </pc:picChg>
        <pc:picChg chg="mod">
          <ac:chgData name="Shantanu Parab" userId="0097d8a2d8b1b7ff" providerId="LiveId" clId="{FE67E086-72CE-4C1C-914D-DD7CDF2F2B74}" dt="2023-12-15T05:13:42.784" v="28" actId="164"/>
          <ac:picMkLst>
            <pc:docMk/>
            <pc:sldMk cId="0" sldId="261"/>
            <ac:picMk id="1052" creationId="{A7E762D1-36B7-0FB3-453B-5EAE19367C07}"/>
          </ac:picMkLst>
        </pc:picChg>
        <pc:picChg chg="mod">
          <ac:chgData name="Shantanu Parab" userId="0097d8a2d8b1b7ff" providerId="LiveId" clId="{FE67E086-72CE-4C1C-914D-DD7CDF2F2B74}" dt="2023-12-15T05:13:42.784" v="28" actId="164"/>
          <ac:picMkLst>
            <pc:docMk/>
            <pc:sldMk cId="0" sldId="261"/>
            <ac:picMk id="1120" creationId="{9AFFCD5A-BAC7-F913-FCA2-806657B6B8DE}"/>
          </ac:picMkLst>
        </pc:picChg>
        <pc:picChg chg="mod">
          <ac:chgData name="Shantanu Parab" userId="0097d8a2d8b1b7ff" providerId="LiveId" clId="{FE67E086-72CE-4C1C-914D-DD7CDF2F2B74}" dt="2023-12-15T05:13:42.784" v="28" actId="164"/>
          <ac:picMkLst>
            <pc:docMk/>
            <pc:sldMk cId="0" sldId="261"/>
            <ac:picMk id="1121" creationId="{38BC5CC7-77CD-072C-1F3F-52126D95C9E2}"/>
          </ac:picMkLst>
        </pc:picChg>
        <pc:picChg chg="mod">
          <ac:chgData name="Shantanu Parab" userId="0097d8a2d8b1b7ff" providerId="LiveId" clId="{FE67E086-72CE-4C1C-914D-DD7CDF2F2B74}" dt="2023-12-15T05:13:42.784" v="28" actId="164"/>
          <ac:picMkLst>
            <pc:docMk/>
            <pc:sldMk cId="0" sldId="261"/>
            <ac:picMk id="1122" creationId="{7BB07764-E43D-D465-FD31-B968EF0BDDAC}"/>
          </ac:picMkLst>
        </pc:picChg>
        <pc:picChg chg="mod">
          <ac:chgData name="Shantanu Parab" userId="0097d8a2d8b1b7ff" providerId="LiveId" clId="{FE67E086-72CE-4C1C-914D-DD7CDF2F2B74}" dt="2023-12-15T05:13:42.784" v="28" actId="164"/>
          <ac:picMkLst>
            <pc:docMk/>
            <pc:sldMk cId="0" sldId="261"/>
            <ac:picMk id="1123" creationId="{3EFAF86B-4677-CD77-80BB-4C6A2969CC1F}"/>
          </ac:picMkLst>
        </pc:picChg>
        <pc:picChg chg="mod">
          <ac:chgData name="Shantanu Parab" userId="0097d8a2d8b1b7ff" providerId="LiveId" clId="{FE67E086-72CE-4C1C-914D-DD7CDF2F2B74}" dt="2023-12-15T05:13:42.784" v="28" actId="164"/>
          <ac:picMkLst>
            <pc:docMk/>
            <pc:sldMk cId="0" sldId="261"/>
            <ac:picMk id="1124" creationId="{AD4B49DC-4662-1376-B64A-CA58307955C8}"/>
          </ac:picMkLst>
        </pc:picChg>
        <pc:picChg chg="mod">
          <ac:chgData name="Shantanu Parab" userId="0097d8a2d8b1b7ff" providerId="LiveId" clId="{FE67E086-72CE-4C1C-914D-DD7CDF2F2B74}" dt="2023-12-15T05:13:42.784" v="28" actId="164"/>
          <ac:picMkLst>
            <pc:docMk/>
            <pc:sldMk cId="0" sldId="261"/>
            <ac:picMk id="1125" creationId="{11DBAAD5-611B-9CE3-C2BB-44A80BAF721B}"/>
          </ac:picMkLst>
        </pc:picChg>
        <pc:picChg chg="mod">
          <ac:chgData name="Shantanu Parab" userId="0097d8a2d8b1b7ff" providerId="LiveId" clId="{FE67E086-72CE-4C1C-914D-DD7CDF2F2B74}" dt="2023-12-15T05:13:42.784" v="28" actId="164"/>
          <ac:picMkLst>
            <pc:docMk/>
            <pc:sldMk cId="0" sldId="261"/>
            <ac:picMk id="1126" creationId="{95CC6054-FC6D-B36E-A7F5-FC390951C4F8}"/>
          </ac:picMkLst>
        </pc:picChg>
        <pc:picChg chg="mod">
          <ac:chgData name="Shantanu Parab" userId="0097d8a2d8b1b7ff" providerId="LiveId" clId="{FE67E086-72CE-4C1C-914D-DD7CDF2F2B74}" dt="2023-12-15T05:13:42.784" v="28" actId="164"/>
          <ac:picMkLst>
            <pc:docMk/>
            <pc:sldMk cId="0" sldId="261"/>
            <ac:picMk id="1127" creationId="{7E868A17-313C-0FEE-7056-04632379D5F4}"/>
          </ac:picMkLst>
        </pc:picChg>
      </pc:sldChg>
      <pc:sldChg chg="setBg modAnim">
        <pc:chgData name="Shantanu Parab" userId="0097d8a2d8b1b7ff" providerId="LiveId" clId="{FE67E086-72CE-4C1C-914D-DD7CDF2F2B74}" dt="2023-12-15T05:22:19.016" v="55"/>
        <pc:sldMkLst>
          <pc:docMk/>
          <pc:sldMk cId="0" sldId="262"/>
        </pc:sldMkLst>
      </pc:sldChg>
      <pc:sldChg chg="setBg modAnim">
        <pc:chgData name="Shantanu Parab" userId="0097d8a2d8b1b7ff" providerId="LiveId" clId="{FE67E086-72CE-4C1C-914D-DD7CDF2F2B74}" dt="2023-12-15T05:22:54.460" v="56"/>
        <pc:sldMkLst>
          <pc:docMk/>
          <pc:sldMk cId="0" sldId="263"/>
        </pc:sldMkLst>
      </pc:sldChg>
      <pc:sldChg chg="addSp modSp setBg modAnim">
        <pc:chgData name="Shantanu Parab" userId="0097d8a2d8b1b7ff" providerId="LiveId" clId="{FE67E086-72CE-4C1C-914D-DD7CDF2F2B74}" dt="2023-12-15T05:15:08.805" v="34"/>
        <pc:sldMkLst>
          <pc:docMk/>
          <pc:sldMk cId="0" sldId="264"/>
        </pc:sldMkLst>
        <pc:spChg chg="mod">
          <ac:chgData name="Shantanu Parab" userId="0097d8a2d8b1b7ff" providerId="LiveId" clId="{FE67E086-72CE-4C1C-914D-DD7CDF2F2B74}" dt="2023-12-15T05:15:03.097" v="32" actId="164"/>
          <ac:spMkLst>
            <pc:docMk/>
            <pc:sldMk cId="0" sldId="264"/>
            <ac:spMk id="15" creationId="{57A397E3-50F5-6BBD-2188-690BEAF7040E}"/>
          </ac:spMkLst>
        </pc:spChg>
        <pc:spChg chg="mod">
          <ac:chgData name="Shantanu Parab" userId="0097d8a2d8b1b7ff" providerId="LiveId" clId="{FE67E086-72CE-4C1C-914D-DD7CDF2F2B74}" dt="2023-12-15T05:15:03.097" v="32" actId="164"/>
          <ac:spMkLst>
            <pc:docMk/>
            <pc:sldMk cId="0" sldId="264"/>
            <ac:spMk id="16" creationId="{0E116C80-380C-856C-C251-4D0168EAA209}"/>
          </ac:spMkLst>
        </pc:spChg>
        <pc:spChg chg="mod">
          <ac:chgData name="Shantanu Parab" userId="0097d8a2d8b1b7ff" providerId="LiveId" clId="{FE67E086-72CE-4C1C-914D-DD7CDF2F2B74}" dt="2023-12-15T05:15:03.097" v="32" actId="164"/>
          <ac:spMkLst>
            <pc:docMk/>
            <pc:sldMk cId="0" sldId="264"/>
            <ac:spMk id="17" creationId="{362E0BD1-3AB2-6BB5-D350-2F3B78E826B4}"/>
          </ac:spMkLst>
        </pc:spChg>
        <pc:grpChg chg="add mod">
          <ac:chgData name="Shantanu Parab" userId="0097d8a2d8b1b7ff" providerId="LiveId" clId="{FE67E086-72CE-4C1C-914D-DD7CDF2F2B74}" dt="2023-12-15T05:15:03.097" v="32" actId="164"/>
          <ac:grpSpMkLst>
            <pc:docMk/>
            <pc:sldMk cId="0" sldId="264"/>
            <ac:grpSpMk id="2" creationId="{8AF76EF5-D422-D0E0-E5C8-09D51DD295AF}"/>
          </ac:grpSpMkLst>
        </pc:grpChg>
        <pc:picChg chg="mod">
          <ac:chgData name="Shantanu Parab" userId="0097d8a2d8b1b7ff" providerId="LiveId" clId="{FE67E086-72CE-4C1C-914D-DD7CDF2F2B74}" dt="2023-12-15T05:15:03.097" v="32" actId="164"/>
          <ac:picMkLst>
            <pc:docMk/>
            <pc:sldMk cId="0" sldId="264"/>
            <ac:picMk id="14" creationId="{6648140A-08CC-66F5-5536-EE77EFAD5BF0}"/>
          </ac:picMkLst>
        </pc:picChg>
        <pc:picChg chg="mod">
          <ac:chgData name="Shantanu Parab" userId="0097d8a2d8b1b7ff" providerId="LiveId" clId="{FE67E086-72CE-4C1C-914D-DD7CDF2F2B74}" dt="2023-12-15T05:15:03.097" v="32" actId="164"/>
          <ac:picMkLst>
            <pc:docMk/>
            <pc:sldMk cId="0" sldId="264"/>
            <ac:picMk id="19" creationId="{A8ECC16B-6972-AC4D-8D01-0915EF6C977A}"/>
          </ac:picMkLst>
        </pc:picChg>
        <pc:picChg chg="mod">
          <ac:chgData name="Shantanu Parab" userId="0097d8a2d8b1b7ff" providerId="LiveId" clId="{FE67E086-72CE-4C1C-914D-DD7CDF2F2B74}" dt="2023-12-15T05:15:03.097" v="32" actId="164"/>
          <ac:picMkLst>
            <pc:docMk/>
            <pc:sldMk cId="0" sldId="264"/>
            <ac:picMk id="21" creationId="{2AF2FD3E-7D7C-4908-4646-B9A1E500D72B}"/>
          </ac:picMkLst>
        </pc:picChg>
      </pc:sldChg>
      <pc:sldChg chg="setBg modAnim">
        <pc:chgData name="Shantanu Parab" userId="0097d8a2d8b1b7ff" providerId="LiveId" clId="{FE67E086-72CE-4C1C-914D-DD7CDF2F2B74}" dt="2023-12-15T05:14:54.449" v="31"/>
        <pc:sldMkLst>
          <pc:docMk/>
          <pc:sldMk cId="0" sldId="266"/>
        </pc:sldMkLst>
      </pc:sldChg>
      <pc:sldChg chg="setBg">
        <pc:chgData name="Shantanu Parab" userId="0097d8a2d8b1b7ff" providerId="LiveId" clId="{FE67E086-72CE-4C1C-914D-DD7CDF2F2B74}" dt="2023-12-15T05:10:44.194" v="14"/>
        <pc:sldMkLst>
          <pc:docMk/>
          <pc:sldMk cId="502449061" sldId="267"/>
        </pc:sldMkLst>
      </pc:sldChg>
      <pc:sldChg chg="modSp setBg modAnim">
        <pc:chgData name="Shantanu Parab" userId="0097d8a2d8b1b7ff" providerId="LiveId" clId="{FE67E086-72CE-4C1C-914D-DD7CDF2F2B74}" dt="2023-12-15T05:23:48.788" v="70" actId="20577"/>
        <pc:sldMkLst>
          <pc:docMk/>
          <pc:sldMk cId="1597281386" sldId="270"/>
        </pc:sldMkLst>
        <pc:spChg chg="mod">
          <ac:chgData name="Shantanu Parab" userId="0097d8a2d8b1b7ff" providerId="LiveId" clId="{FE67E086-72CE-4C1C-914D-DD7CDF2F2B74}" dt="2023-12-15T05:23:48.788" v="70" actId="20577"/>
          <ac:spMkLst>
            <pc:docMk/>
            <pc:sldMk cId="1597281386" sldId="270"/>
            <ac:spMk id="2" creationId="{A0C92CCA-0685-4849-6FE4-2F8597540A80}"/>
          </ac:spMkLst>
        </pc:spChg>
      </pc:sldChg>
      <pc:sldChg chg="setBg modAnim">
        <pc:chgData name="Shantanu Parab" userId="0097d8a2d8b1b7ff" providerId="LiveId" clId="{FE67E086-72CE-4C1C-914D-DD7CDF2F2B74}" dt="2023-12-15T05:21:49.979" v="54"/>
        <pc:sldMkLst>
          <pc:docMk/>
          <pc:sldMk cId="3296149160" sldId="271"/>
        </pc:sldMkLst>
      </pc:sldChg>
      <pc:sldChg chg="add del setBg">
        <pc:chgData name="Shantanu Parab" userId="0097d8a2d8b1b7ff" providerId="LiveId" clId="{FE67E086-72CE-4C1C-914D-DD7CDF2F2B74}" dt="2023-12-15T05:12:05.799" v="22" actId="47"/>
        <pc:sldMkLst>
          <pc:docMk/>
          <pc:sldMk cId="0" sldId="272"/>
        </pc:sldMkLst>
      </pc:sldChg>
      <pc:sldChg chg="add del setBg">
        <pc:chgData name="Shantanu Parab" userId="0097d8a2d8b1b7ff" providerId="LiveId" clId="{FE67E086-72CE-4C1C-914D-DD7CDF2F2B74}" dt="2023-12-15T05:19:47.361" v="50" actId="47"/>
        <pc:sldMkLst>
          <pc:docMk/>
          <pc:sldMk cId="2511350336" sldId="273"/>
        </pc:sldMkLst>
      </pc:sldChg>
      <pc:sldChg chg="add setBg modAnim">
        <pc:chgData name="Shantanu Parab" userId="0097d8a2d8b1b7ff" providerId="LiveId" clId="{FE67E086-72CE-4C1C-914D-DD7CDF2F2B74}" dt="2023-12-15T05:19:41.473" v="49"/>
        <pc:sldMkLst>
          <pc:docMk/>
          <pc:sldMk cId="3792429283"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a5b76aab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a5b76aab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096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a5b76aab8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a5b76aab8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a5b76aab8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a5b76aab8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a5561a5d7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5561a5d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a5561a5d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a5561a5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a5561a5d7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a5561a5d7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High Dimensionality: Videos consist of a sequence of frames, and each frame is a high-dimensional image. The sheer volume of data in video sequences increases the complexity of the learning task compared to static images.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Temporal Dynamics:Videos capture temporal information, and understanding actions or events requires modeling the dynamics over time. Deep learning models need to effectively capture and learn temporal dependencies, which can be challenging compared to processing static snapshots.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Variable-Length Sequences:Videos can have variable-length sequences, and different actions or events may unfold over different time scales. Designing models that can handle sequences of varying lengths is a non-trivial task.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Real-Time Constraints: Some applications, such as video surveillance or autonomous vehicles, require real-time processing. Deep learning models for video understanding need to balance accuracy with computational efficiency to meet real-time constraints.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Large Amounts of Data: Training deep learning models for video understanding often requires large amounts of labeled data, which may be costly and time-consuming to acquire. Limited datasets can lead to overfitting, especially when dealing with complex tasks.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Spatial and Temporal Variability: Objects and scenes in videos can exhibit both spatial and temporal variability. Recognizing and generalizing patterns across different spatial and temporal scales is a challenge for deep learning models.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Combining Spatial and Temporal Features: Video understanding often involves combining spatial information (from individual frames) with temporal information (from the sequence of frames). Integrating these features effectively is crucial for accurate recognition and interpretation.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Context Understanding: Understanding the context of actions or events in a video is essential. Deep learning models need to capture contextual information, including relationships between objects, spatial layouts, and the broader scene context.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a5561a5d7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a5561a5d7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4.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a5561a5d7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a5561a5d7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4. </a:t>
            </a:r>
            <a:endParaRPr/>
          </a:p>
        </p:txBody>
      </p:sp>
    </p:spTree>
    <p:extLst>
      <p:ext uri="{BB962C8B-B14F-4D97-AF65-F5344CB8AC3E}">
        <p14:creationId xmlns:p14="http://schemas.microsoft.com/office/powerpoint/2010/main" val="1402705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5561a5d7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5561a5d7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AutoNum type="arabicPeriod"/>
            </a:pPr>
            <a:r>
              <a:rPr lang="en" sz="1800">
                <a:solidFill>
                  <a:srgbClr val="595959"/>
                </a:solidFill>
              </a:rPr>
              <a:t>We focused on footage from the most recent major international Valorant events, Valorant Champions 2023 and Valorant Masters Tokyo 2023.</a:t>
            </a:r>
            <a:endParaRPr/>
          </a:p>
        </p:txBody>
      </p:sp>
    </p:spTree>
    <p:extLst>
      <p:ext uri="{BB962C8B-B14F-4D97-AF65-F5344CB8AC3E}">
        <p14:creationId xmlns:p14="http://schemas.microsoft.com/office/powerpoint/2010/main" val="159115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a5b76aab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a5b76aab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a5b76aab8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a5b76aab8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a5b76aab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a5b76aab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922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53"/>
        <p:cNvGrpSpPr/>
        <p:nvPr/>
      </p:nvGrpSpPr>
      <p:grpSpPr>
        <a:xfrm>
          <a:off x="0" y="0"/>
          <a:ext cx="0" cy="0"/>
          <a:chOff x="0" y="0"/>
          <a:chExt cx="0" cy="0"/>
        </a:xfrm>
      </p:grpSpPr>
      <p:sp>
        <p:nvSpPr>
          <p:cNvPr id="2" name="Rectangle 1">
            <a:extLst>
              <a:ext uri="{FF2B5EF4-FFF2-40B4-BE49-F238E27FC236}">
                <a16:creationId xmlns:a16="http://schemas.microsoft.com/office/drawing/2014/main" id="{A5765FBD-373D-5627-721B-4AABB948599C}"/>
              </a:ext>
            </a:extLst>
          </p:cNvPr>
          <p:cNvSpPr/>
          <p:nvPr/>
        </p:nvSpPr>
        <p:spPr>
          <a:xfrm>
            <a:off x="643270" y="1063256"/>
            <a:ext cx="7963786" cy="1015409"/>
          </a:xfrm>
          <a:prstGeom prst="rect">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1100"/>
              <a:buFont typeface="Arial"/>
              <a:buNone/>
            </a:pPr>
            <a:r>
              <a:rPr lang="en" sz="2300" b="1" dirty="0">
                <a:solidFill>
                  <a:srgbClr val="FFFBF5"/>
                </a:solidFill>
                <a:latin typeface="Times New Roman"/>
                <a:ea typeface="Times New Roman"/>
                <a:cs typeface="Times New Roman"/>
                <a:sym typeface="Times New Roman"/>
              </a:rPr>
              <a:t>Advancing Esports Analytics: A Deep Learning Approach to Valorant Match Prediction Using CNN and LSTM</a:t>
            </a:r>
            <a:endParaRPr sz="2300" b="1" dirty="0">
              <a:solidFill>
                <a:srgbClr val="FFFBF5"/>
              </a:solidFill>
              <a:latin typeface="Times New Roman"/>
              <a:ea typeface="Times New Roman"/>
              <a:cs typeface="Times New Roman"/>
              <a:sym typeface="Times New Roman"/>
            </a:endParaRPr>
          </a:p>
          <a:p>
            <a:pPr marL="0" lvl="0" indent="0" algn="ctr" rtl="0">
              <a:spcBef>
                <a:spcPts val="0"/>
              </a:spcBef>
              <a:spcAft>
                <a:spcPts val="0"/>
              </a:spcAft>
              <a:buNone/>
            </a:pPr>
            <a:endParaRPr dirty="0"/>
          </a:p>
        </p:txBody>
      </p:sp>
      <p:sp>
        <p:nvSpPr>
          <p:cNvPr id="55" name="Google Shape;55;p13"/>
          <p:cNvSpPr txBox="1">
            <a:spLocks noGrp="1"/>
          </p:cNvSpPr>
          <p:nvPr>
            <p:ph type="subTitle" idx="1"/>
          </p:nvPr>
        </p:nvSpPr>
        <p:spPr>
          <a:xfrm>
            <a:off x="311700" y="2834125"/>
            <a:ext cx="8757872" cy="14082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sz="1400" b="1" dirty="0">
                <a:solidFill>
                  <a:srgbClr val="FFFBF5"/>
                </a:solidFill>
              </a:rPr>
              <a:t>Group 14</a:t>
            </a:r>
            <a:endParaRPr sz="1400" b="1" dirty="0">
              <a:solidFill>
                <a:srgbClr val="FFFBF5"/>
              </a:solidFill>
            </a:endParaRPr>
          </a:p>
          <a:p>
            <a:pPr marL="0" lvl="0" indent="0" rtl="0">
              <a:spcBef>
                <a:spcPts val="0"/>
              </a:spcBef>
              <a:spcAft>
                <a:spcPts val="0"/>
              </a:spcAft>
              <a:buNone/>
            </a:pPr>
            <a:br>
              <a:rPr lang="en" sz="1400" dirty="0">
                <a:solidFill>
                  <a:srgbClr val="FFFBF5"/>
                </a:solidFill>
              </a:rPr>
            </a:br>
            <a:r>
              <a:rPr lang="en" sz="1400" dirty="0">
                <a:solidFill>
                  <a:srgbClr val="FFFBF5"/>
                </a:solidFill>
              </a:rPr>
              <a:t>Sanchit Kedia | Shantanu Parab | Tanmay Haldankar |  Vineet Singh</a:t>
            </a:r>
            <a:endParaRPr sz="1400" dirty="0">
              <a:solidFill>
                <a:srgbClr val="FFFBF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91"/>
        <p:cNvGrpSpPr/>
        <p:nvPr/>
      </p:nvGrpSpPr>
      <p:grpSpPr>
        <a:xfrm>
          <a:off x="0" y="0"/>
          <a:ext cx="0" cy="0"/>
          <a:chOff x="0" y="0"/>
          <a:chExt cx="0" cy="0"/>
        </a:xfrm>
      </p:grpSpPr>
      <p:sp>
        <p:nvSpPr>
          <p:cNvPr id="4" name="Parallelogram 3">
            <a:extLst>
              <a:ext uri="{FF2B5EF4-FFF2-40B4-BE49-F238E27FC236}">
                <a16:creationId xmlns:a16="http://schemas.microsoft.com/office/drawing/2014/main" id="{B5EEDA8F-95A6-52B5-0C8E-AEA0354433DA}"/>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0;p14">
            <a:extLst>
              <a:ext uri="{FF2B5EF4-FFF2-40B4-BE49-F238E27FC236}">
                <a16:creationId xmlns:a16="http://schemas.microsoft.com/office/drawing/2014/main" id="{78E78079-1ECE-17A0-B696-861C0AADD4C8}"/>
              </a:ext>
            </a:extLst>
          </p:cNvPr>
          <p:cNvSpPr txBox="1">
            <a:spLocks noGrp="1"/>
          </p:cNvSpPr>
          <p:nvPr>
            <p:ph type="title"/>
          </p:nvPr>
        </p:nvSpPr>
        <p:spPr>
          <a:xfrm>
            <a:off x="2793422" y="288275"/>
            <a:ext cx="3214953"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rgbClr val="FFFBF5"/>
                </a:solidFill>
              </a:rPr>
              <a:t>Methodology</a:t>
            </a:r>
            <a:endParaRPr dirty="0"/>
          </a:p>
        </p:txBody>
      </p:sp>
      <p:sp>
        <p:nvSpPr>
          <p:cNvPr id="6" name="Trapezoid 5">
            <a:extLst>
              <a:ext uri="{FF2B5EF4-FFF2-40B4-BE49-F238E27FC236}">
                <a16:creationId xmlns:a16="http://schemas.microsoft.com/office/drawing/2014/main" id="{F1A56BE1-C731-5496-B5BC-8A2BE28D8734}"/>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2A8DDB41-F079-0899-E336-D5D7D89082DB}"/>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4">
            <a:extLst>
              <a:ext uri="{FF2B5EF4-FFF2-40B4-BE49-F238E27FC236}">
                <a16:creationId xmlns:a16="http://schemas.microsoft.com/office/drawing/2014/main" id="{33089F23-016F-CA0B-A53E-B15C38B0359D}"/>
              </a:ext>
            </a:extLst>
          </p:cNvPr>
          <p:cNvGraphicFramePr>
            <a:graphicFrameLocks noGrp="1"/>
          </p:cNvGraphicFramePr>
          <p:nvPr>
            <p:extLst>
              <p:ext uri="{D42A27DB-BD31-4B8C-83A1-F6EECF244321}">
                <p14:modId xmlns:p14="http://schemas.microsoft.com/office/powerpoint/2010/main" val="1897922339"/>
              </p:ext>
            </p:extLst>
          </p:nvPr>
        </p:nvGraphicFramePr>
        <p:xfrm>
          <a:off x="1139824" y="1118093"/>
          <a:ext cx="4312286" cy="3328176"/>
        </p:xfrm>
        <a:graphic>
          <a:graphicData uri="http://schemas.openxmlformats.org/drawingml/2006/table">
            <a:tbl>
              <a:tblPr firstRow="1" bandRow="1">
                <a:tableStyleId>{2D5ABB26-0587-4C30-8999-92F81FD0307C}</a:tableStyleId>
              </a:tblPr>
              <a:tblGrid>
                <a:gridCol w="2156143">
                  <a:extLst>
                    <a:ext uri="{9D8B030D-6E8A-4147-A177-3AD203B41FA5}">
                      <a16:colId xmlns:a16="http://schemas.microsoft.com/office/drawing/2014/main" val="2321820812"/>
                    </a:ext>
                  </a:extLst>
                </a:gridCol>
                <a:gridCol w="2156143">
                  <a:extLst>
                    <a:ext uri="{9D8B030D-6E8A-4147-A177-3AD203B41FA5}">
                      <a16:colId xmlns:a16="http://schemas.microsoft.com/office/drawing/2014/main" val="725084627"/>
                    </a:ext>
                  </a:extLst>
                </a:gridCol>
              </a:tblGrid>
              <a:tr h="230931">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Stage-1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Stage-2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76007409"/>
                  </a:ext>
                </a:extLst>
              </a:tr>
              <a:tr h="230931">
                <a:tc>
                  <a:txBody>
                    <a:bodyPr/>
                    <a:lstStyle/>
                    <a:p>
                      <a:r>
                        <a:rPr lang="en-US" sz="800" dirty="0">
                          <a:solidFill>
                            <a:schemeClr val="bg1"/>
                          </a:solidFill>
                          <a:latin typeface="Times New Roman" panose="02020603050405020304" pitchFamily="18" charset="0"/>
                          <a:cs typeface="Times New Roman" panose="02020603050405020304" pitchFamily="18" charset="0"/>
                        </a:rPr>
                        <a:t>Model: Res-Net50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Model: LSTM/GRU + Res-Net50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43014195"/>
                  </a:ext>
                </a:extLst>
              </a:tr>
              <a:tr h="230931">
                <a:tc>
                  <a:txBody>
                    <a:bodyPr/>
                    <a:lstStyle/>
                    <a:p>
                      <a:r>
                        <a:rPr lang="en-US" sz="800" dirty="0">
                          <a:solidFill>
                            <a:schemeClr val="bg1"/>
                          </a:solidFill>
                          <a:latin typeface="Times New Roman" panose="02020603050405020304" pitchFamily="18" charset="0"/>
                          <a:cs typeface="Times New Roman" panose="02020603050405020304" pitchFamily="18" charset="0"/>
                        </a:rPr>
                        <a:t>Dataset: 99,308 labeled images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Times New Roman" panose="02020603050405020304" pitchFamily="18" charset="0"/>
                          <a:cs typeface="Times New Roman" panose="02020603050405020304" pitchFamily="18" charset="0"/>
                        </a:rPr>
                        <a:t>Dataset: 1259 labeled videos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090842"/>
                  </a:ext>
                </a:extLst>
              </a:tr>
              <a:tr h="852669">
                <a:tc>
                  <a:txBody>
                    <a:bodyPr/>
                    <a:lstStyle/>
                    <a:p>
                      <a:r>
                        <a:rPr lang="en-US" sz="800" dirty="0">
                          <a:solidFill>
                            <a:schemeClr val="bg1"/>
                          </a:solidFill>
                          <a:latin typeface="Times New Roman" panose="02020603050405020304" pitchFamily="18" charset="0"/>
                          <a:cs typeface="Times New Roman" panose="02020603050405020304" pitchFamily="18" charset="0"/>
                        </a:rPr>
                        <a:t>Original frame size: 3x300x300</a:t>
                      </a:r>
                    </a:p>
                    <a:p>
                      <a:r>
                        <a:rPr lang="en-US" sz="800" dirty="0">
                          <a:solidFill>
                            <a:schemeClr val="bg1"/>
                          </a:solidFill>
                          <a:latin typeface="Times New Roman" panose="02020603050405020304" pitchFamily="18" charset="0"/>
                          <a:cs typeface="Times New Roman" panose="02020603050405020304" pitchFamily="18" charset="0"/>
                        </a:rPr>
                        <a:t>Data transform: </a:t>
                      </a:r>
                    </a:p>
                    <a:p>
                      <a:r>
                        <a:rPr lang="en-US" sz="800" dirty="0">
                          <a:solidFill>
                            <a:schemeClr val="bg1"/>
                          </a:solidFill>
                          <a:latin typeface="Times New Roman" panose="02020603050405020304" pitchFamily="18" charset="0"/>
                          <a:cs typeface="Times New Roman" panose="02020603050405020304" pitchFamily="18" charset="0"/>
                        </a:rPr>
                        <a:t>Resize:256, Center Crop: 224</a:t>
                      </a:r>
                    </a:p>
                    <a:p>
                      <a:r>
                        <a:rPr lang="en-US" sz="800" dirty="0">
                          <a:solidFill>
                            <a:schemeClr val="bg1"/>
                          </a:solidFill>
                          <a:latin typeface="Times New Roman" panose="02020603050405020304" pitchFamily="18" charset="0"/>
                          <a:cs typeface="Times New Roman" panose="02020603050405020304" pitchFamily="18" charset="0"/>
                        </a:rPr>
                        <a:t>Normalize: mean=[0.485, 0.456, 0.406], std=[0.229, 0.224, 0.225]</a:t>
                      </a:r>
                    </a:p>
                    <a:p>
                      <a:r>
                        <a:rPr lang="en-US" sz="800" dirty="0">
                          <a:solidFill>
                            <a:schemeClr val="bg1"/>
                          </a:solidFill>
                          <a:latin typeface="Times New Roman" panose="02020603050405020304" pitchFamily="18" charset="0"/>
                          <a:cs typeface="Times New Roman" panose="02020603050405020304" pitchFamily="18" charset="0"/>
                        </a:rPr>
                        <a:t>Transformed frame size: 3x224x224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Original frame size: 3x300x300</a:t>
                      </a:r>
                    </a:p>
                    <a:p>
                      <a:r>
                        <a:rPr lang="en-US" sz="800" dirty="0">
                          <a:solidFill>
                            <a:schemeClr val="bg1"/>
                          </a:solidFill>
                          <a:latin typeface="Times New Roman" panose="02020603050405020304" pitchFamily="18" charset="0"/>
                          <a:cs typeface="Times New Roman" panose="02020603050405020304" pitchFamily="18" charset="0"/>
                        </a:rPr>
                        <a:t>Data transform: </a:t>
                      </a:r>
                    </a:p>
                    <a:p>
                      <a:r>
                        <a:rPr lang="en-US" sz="800" dirty="0">
                          <a:solidFill>
                            <a:schemeClr val="bg1"/>
                          </a:solidFill>
                          <a:latin typeface="Times New Roman" panose="02020603050405020304" pitchFamily="18" charset="0"/>
                          <a:cs typeface="Times New Roman" panose="02020603050405020304" pitchFamily="18" charset="0"/>
                        </a:rPr>
                        <a:t>Resize:256, Center Crop: 224</a:t>
                      </a:r>
                    </a:p>
                    <a:p>
                      <a:r>
                        <a:rPr lang="en-US" sz="800" dirty="0">
                          <a:solidFill>
                            <a:schemeClr val="bg1"/>
                          </a:solidFill>
                          <a:latin typeface="Times New Roman" panose="02020603050405020304" pitchFamily="18" charset="0"/>
                          <a:cs typeface="Times New Roman" panose="02020603050405020304" pitchFamily="18" charset="0"/>
                        </a:rPr>
                        <a:t>Normalize: mean=[0.485, 0.456, 0.406], std=[0.229, 0.224, 0.225]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Times New Roman" panose="02020603050405020304" pitchFamily="18" charset="0"/>
                          <a:cs typeface="Times New Roman" panose="02020603050405020304" pitchFamily="18" charset="0"/>
                        </a:rPr>
                        <a:t>Transformed frame size: 3x224x224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49498194"/>
                  </a:ext>
                </a:extLst>
              </a:tr>
              <a:tr h="479626">
                <a:tc>
                  <a:txBody>
                    <a:bodyPr/>
                    <a:lstStyle/>
                    <a:p>
                      <a:r>
                        <a:rPr lang="en-US" sz="800" dirty="0">
                          <a:solidFill>
                            <a:schemeClr val="bg1"/>
                          </a:solidFill>
                          <a:latin typeface="Times New Roman" panose="02020603050405020304" pitchFamily="18" charset="0"/>
                          <a:cs typeface="Times New Roman" panose="02020603050405020304" pitchFamily="18" charset="0"/>
                        </a:rPr>
                        <a:t>Input Dimensions (Training): 32x3x224x224</a:t>
                      </a:r>
                    </a:p>
                    <a:p>
                      <a:r>
                        <a:rPr lang="en-US" sz="800" dirty="0">
                          <a:solidFill>
                            <a:schemeClr val="bg1"/>
                          </a:solidFill>
                          <a:latin typeface="Times New Roman" panose="02020603050405020304" pitchFamily="18" charset="0"/>
                          <a:cs typeface="Times New Roman" panose="02020603050405020304" pitchFamily="18" charset="0"/>
                        </a:rPr>
                        <a:t>Input Dimensions (Evaluation): 3x224x224</a:t>
                      </a:r>
                    </a:p>
                    <a:p>
                      <a:endParaRPr lang="en-US" sz="800"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Input Dimensions (Training): 5xNx3x224x224</a:t>
                      </a:r>
                    </a:p>
                    <a:p>
                      <a:r>
                        <a:rPr lang="en-US" sz="800" dirty="0">
                          <a:solidFill>
                            <a:schemeClr val="bg1"/>
                          </a:solidFill>
                          <a:latin typeface="Times New Roman" panose="02020603050405020304" pitchFamily="18" charset="0"/>
                          <a:cs typeface="Times New Roman" panose="02020603050405020304" pitchFamily="18" charset="0"/>
                        </a:rPr>
                        <a:t>Input Dimensions (Evaluation): Nx224x224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15188649"/>
                  </a:ext>
                </a:extLst>
              </a:tr>
              <a:tr h="230931">
                <a:tc>
                  <a:txBody>
                    <a:bodyPr/>
                    <a:lstStyle/>
                    <a:p>
                      <a:r>
                        <a:rPr lang="en-US" sz="800" dirty="0">
                          <a:solidFill>
                            <a:schemeClr val="bg1"/>
                          </a:solidFill>
                          <a:latin typeface="Times New Roman" panose="02020603050405020304" pitchFamily="18" charset="0"/>
                          <a:cs typeface="Times New Roman" panose="02020603050405020304" pitchFamily="18" charset="0"/>
                        </a:rPr>
                        <a:t>Number of parameters to train: 58,147,906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Number of parameters to train: 1,736,1794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6415962"/>
                  </a:ext>
                </a:extLst>
              </a:tr>
              <a:tr h="379364">
                <a:tc>
                  <a:txBody>
                    <a:bodyPr/>
                    <a:lstStyle/>
                    <a:p>
                      <a:r>
                        <a:rPr lang="en-US" sz="800" dirty="0">
                          <a:solidFill>
                            <a:schemeClr val="bg1"/>
                          </a:solidFill>
                          <a:latin typeface="Times New Roman" panose="02020603050405020304" pitchFamily="18" charset="0"/>
                          <a:cs typeface="Times New Roman" panose="02020603050405020304" pitchFamily="18" charset="0"/>
                        </a:rPr>
                        <a:t>Output Dimensions (Training): 32x2</a:t>
                      </a:r>
                    </a:p>
                    <a:p>
                      <a:r>
                        <a:rPr lang="en-US" sz="800" dirty="0">
                          <a:solidFill>
                            <a:schemeClr val="bg1"/>
                          </a:solidFill>
                          <a:latin typeface="Times New Roman" panose="02020603050405020304" pitchFamily="18" charset="0"/>
                          <a:cs typeface="Times New Roman" panose="02020603050405020304" pitchFamily="18" charset="0"/>
                        </a:rPr>
                        <a:t>Output Dimensions (Evaluation): 1x2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Output Dimensions (Training): 5x2</a:t>
                      </a:r>
                    </a:p>
                    <a:p>
                      <a:r>
                        <a:rPr lang="en-US" sz="800" dirty="0">
                          <a:solidFill>
                            <a:schemeClr val="bg1"/>
                          </a:solidFill>
                          <a:latin typeface="Times New Roman" panose="02020603050405020304" pitchFamily="18" charset="0"/>
                          <a:cs typeface="Times New Roman" panose="02020603050405020304" pitchFamily="18" charset="0"/>
                        </a:rPr>
                        <a:t>Output Dimensions (Evaluation): 1x2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9165374"/>
                  </a:ext>
                </a:extLst>
              </a:tr>
              <a:tr h="230931">
                <a:tc>
                  <a:txBody>
                    <a:bodyPr/>
                    <a:lstStyle/>
                    <a:p>
                      <a:r>
                        <a:rPr lang="en-US" sz="800" dirty="0">
                          <a:solidFill>
                            <a:schemeClr val="bg1"/>
                          </a:solidFill>
                          <a:latin typeface="Times New Roman" panose="02020603050405020304" pitchFamily="18" charset="0"/>
                          <a:cs typeface="Times New Roman" panose="02020603050405020304" pitchFamily="18" charset="0"/>
                        </a:rPr>
                        <a:t>Evaluation metric: Accuracy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Evaluation metric: Accuracy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25039557"/>
                  </a:ext>
                </a:extLst>
              </a:tr>
              <a:tr h="230931">
                <a:tc>
                  <a:txBody>
                    <a:bodyPr/>
                    <a:lstStyle/>
                    <a:p>
                      <a:r>
                        <a:rPr lang="en-US" sz="800" dirty="0">
                          <a:solidFill>
                            <a:schemeClr val="bg1"/>
                          </a:solidFill>
                          <a:latin typeface="Times New Roman" panose="02020603050405020304" pitchFamily="18" charset="0"/>
                          <a:cs typeface="Times New Roman" panose="02020603050405020304" pitchFamily="18" charset="0"/>
                        </a:rPr>
                        <a:t>Loss Function: Cross Entropy loss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Times New Roman" panose="02020603050405020304" pitchFamily="18" charset="0"/>
                          <a:cs typeface="Times New Roman" panose="02020603050405020304" pitchFamily="18" charset="0"/>
                        </a:rPr>
                        <a:t>Loss Function: Cross Entropy loss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98011826"/>
                  </a:ext>
                </a:extLst>
              </a:tr>
              <a:tr h="230931">
                <a:tc>
                  <a:txBody>
                    <a:bodyPr/>
                    <a:lstStyle/>
                    <a:p>
                      <a:r>
                        <a:rPr lang="en-US" sz="800" dirty="0">
                          <a:solidFill>
                            <a:schemeClr val="bg1"/>
                          </a:solidFill>
                          <a:latin typeface="Times New Roman" panose="02020603050405020304" pitchFamily="18" charset="0"/>
                          <a:cs typeface="Times New Roman" panose="02020603050405020304" pitchFamily="18" charset="0"/>
                        </a:rPr>
                        <a:t>Optimizer: Adam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Times New Roman" panose="02020603050405020304" pitchFamily="18" charset="0"/>
                          <a:cs typeface="Times New Roman" panose="02020603050405020304" pitchFamily="18" charset="0"/>
                        </a:rPr>
                        <a:t>Optimizer: Adam (weight decay = 1e-3)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97808950"/>
                  </a:ext>
                </a:extLst>
              </a:tr>
            </a:tbl>
          </a:graphicData>
        </a:graphic>
      </p:graphicFrame>
      <p:graphicFrame>
        <p:nvGraphicFramePr>
          <p:cNvPr id="19" name="Table 18">
            <a:extLst>
              <a:ext uri="{FF2B5EF4-FFF2-40B4-BE49-F238E27FC236}">
                <a16:creationId xmlns:a16="http://schemas.microsoft.com/office/drawing/2014/main" id="{1A0CA299-7058-91C5-6B56-8DE7A18B3CB8}"/>
              </a:ext>
            </a:extLst>
          </p:cNvPr>
          <p:cNvGraphicFramePr>
            <a:graphicFrameLocks noGrp="1"/>
          </p:cNvGraphicFramePr>
          <p:nvPr>
            <p:extLst>
              <p:ext uri="{D42A27DB-BD31-4B8C-83A1-F6EECF244321}">
                <p14:modId xmlns:p14="http://schemas.microsoft.com/office/powerpoint/2010/main" val="147301490"/>
              </p:ext>
            </p:extLst>
          </p:nvPr>
        </p:nvGraphicFramePr>
        <p:xfrm>
          <a:off x="5613212" y="2148838"/>
          <a:ext cx="3033716" cy="1256045"/>
        </p:xfrm>
        <a:graphic>
          <a:graphicData uri="http://schemas.openxmlformats.org/drawingml/2006/table">
            <a:tbl>
              <a:tblPr firstRow="1" bandRow="1">
                <a:tableStyleId>{2D5ABB26-0587-4C30-8999-92F81FD0307C}</a:tableStyleId>
              </a:tblPr>
              <a:tblGrid>
                <a:gridCol w="758429">
                  <a:extLst>
                    <a:ext uri="{9D8B030D-6E8A-4147-A177-3AD203B41FA5}">
                      <a16:colId xmlns:a16="http://schemas.microsoft.com/office/drawing/2014/main" val="17541647"/>
                    </a:ext>
                  </a:extLst>
                </a:gridCol>
                <a:gridCol w="758429">
                  <a:extLst>
                    <a:ext uri="{9D8B030D-6E8A-4147-A177-3AD203B41FA5}">
                      <a16:colId xmlns:a16="http://schemas.microsoft.com/office/drawing/2014/main" val="3268506134"/>
                    </a:ext>
                  </a:extLst>
                </a:gridCol>
                <a:gridCol w="758429">
                  <a:extLst>
                    <a:ext uri="{9D8B030D-6E8A-4147-A177-3AD203B41FA5}">
                      <a16:colId xmlns:a16="http://schemas.microsoft.com/office/drawing/2014/main" val="723264613"/>
                    </a:ext>
                  </a:extLst>
                </a:gridCol>
                <a:gridCol w="758429">
                  <a:extLst>
                    <a:ext uri="{9D8B030D-6E8A-4147-A177-3AD203B41FA5}">
                      <a16:colId xmlns:a16="http://schemas.microsoft.com/office/drawing/2014/main" val="1503148414"/>
                    </a:ext>
                  </a:extLst>
                </a:gridCol>
              </a:tblGrid>
              <a:tr h="269760">
                <a:tc>
                  <a:txBody>
                    <a:bodyPr/>
                    <a:lstStyle/>
                    <a:p>
                      <a:r>
                        <a:rPr lang="en-US" sz="800" dirty="0">
                          <a:solidFill>
                            <a:schemeClr val="bg1"/>
                          </a:solidFill>
                          <a:latin typeface="Times New Roman" panose="02020603050405020304" pitchFamily="18" charset="0"/>
                          <a:cs typeface="Times New Roman" panose="02020603050405020304" pitchFamily="18" charset="0"/>
                        </a:rPr>
                        <a:t>Hyper-Parameters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CNN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CNN+GRU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CNN+LSTM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67990770"/>
                  </a:ext>
                </a:extLst>
              </a:tr>
              <a:tr h="269760">
                <a:tc>
                  <a:txBody>
                    <a:bodyPr/>
                    <a:lstStyle/>
                    <a:p>
                      <a:r>
                        <a:rPr lang="en-US" sz="800" dirty="0">
                          <a:solidFill>
                            <a:schemeClr val="bg1"/>
                          </a:solidFill>
                          <a:latin typeface="Times New Roman" panose="02020603050405020304" pitchFamily="18" charset="0"/>
                          <a:cs typeface="Times New Roman" panose="02020603050405020304" pitchFamily="18" charset="0"/>
                        </a:rPr>
                        <a:t>Learning Rate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0.001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0.001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0.001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58725500"/>
                  </a:ext>
                </a:extLst>
              </a:tr>
              <a:tr h="269760">
                <a:tc>
                  <a:txBody>
                    <a:bodyPr/>
                    <a:lstStyle/>
                    <a:p>
                      <a:r>
                        <a:rPr lang="en-US" sz="800" dirty="0">
                          <a:solidFill>
                            <a:schemeClr val="bg1"/>
                          </a:solidFill>
                          <a:latin typeface="Times New Roman" panose="02020603050405020304" pitchFamily="18" charset="0"/>
                          <a:cs typeface="Times New Roman" panose="02020603050405020304" pitchFamily="18" charset="0"/>
                        </a:rPr>
                        <a:t>Number of epochs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99811935"/>
                  </a:ext>
                </a:extLst>
              </a:tr>
              <a:tr h="250205">
                <a:tc>
                  <a:txBody>
                    <a:bodyPr/>
                    <a:lstStyle/>
                    <a:p>
                      <a:r>
                        <a:rPr lang="en-US" sz="800" dirty="0">
                          <a:solidFill>
                            <a:schemeClr val="bg1"/>
                          </a:solidFill>
                          <a:latin typeface="Times New Roman" panose="02020603050405020304" pitchFamily="18" charset="0"/>
                          <a:cs typeface="Times New Roman" panose="02020603050405020304" pitchFamily="18" charset="0"/>
                        </a:rPr>
                        <a:t>Batch Size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32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Times New Roman" panose="02020603050405020304" pitchFamily="18" charset="0"/>
                          <a:cs typeface="Times New Roman" panose="02020603050405020304" pitchFamily="18" charset="0"/>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18568392"/>
                  </a:ext>
                </a:extLst>
              </a:tr>
            </a:tbl>
          </a:graphicData>
        </a:graphic>
      </p:graphicFrame>
      <p:sp>
        <p:nvSpPr>
          <p:cNvPr id="2" name="TextBox 1">
            <a:extLst>
              <a:ext uri="{FF2B5EF4-FFF2-40B4-BE49-F238E27FC236}">
                <a16:creationId xmlns:a16="http://schemas.microsoft.com/office/drawing/2014/main" id="{94DEC59E-2299-16E0-71A7-3BF3C5D37E68}"/>
              </a:ext>
            </a:extLst>
          </p:cNvPr>
          <p:cNvSpPr txBox="1"/>
          <p:nvPr/>
        </p:nvSpPr>
        <p:spPr>
          <a:xfrm>
            <a:off x="1570037" y="4519934"/>
            <a:ext cx="3451860" cy="276999"/>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Table 1 :Comparison of Stage 1 and Stage 2 Models</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64E85DA-ABFF-5BC0-0CDB-F4D5F0278BD2}"/>
              </a:ext>
            </a:extLst>
          </p:cNvPr>
          <p:cNvSpPr txBox="1"/>
          <p:nvPr/>
        </p:nvSpPr>
        <p:spPr>
          <a:xfrm>
            <a:off x="5787485" y="3470272"/>
            <a:ext cx="2852383" cy="276999"/>
          </a:xfrm>
          <a:prstGeom prst="rect">
            <a:avLst/>
          </a:prstGeom>
          <a:noFill/>
        </p:spPr>
        <p:txBody>
          <a:bodyPr wrap="square" rtlCol="0">
            <a:spAutoFit/>
          </a:bodyPr>
          <a:lstStyle/>
          <a:p>
            <a:pPr algn="ctr"/>
            <a:r>
              <a:rPr lang="en-US" sz="1200" dirty="0">
                <a:solidFill>
                  <a:schemeClr val="bg1"/>
                </a:solidFill>
                <a:latin typeface="Times New Roman" panose="02020603050405020304" pitchFamily="18" charset="0"/>
                <a:cs typeface="Times New Roman" panose="02020603050405020304" pitchFamily="18" charset="0"/>
              </a:rPr>
              <a:t>Table 2: Hyper Parameter Selection</a:t>
            </a:r>
          </a:p>
        </p:txBody>
      </p:sp>
    </p:spTree>
    <p:extLst>
      <p:ext uri="{BB962C8B-B14F-4D97-AF65-F5344CB8AC3E}">
        <p14:creationId xmlns:p14="http://schemas.microsoft.com/office/powerpoint/2010/main" val="329614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6"/>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7"/>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ppt_w*0.70"/>
                                          </p:val>
                                        </p:tav>
                                        <p:tav tm="100000">
                                          <p:val>
                                            <p:strVal val="#ppt_w"/>
                                          </p:val>
                                        </p:tav>
                                      </p:tavLst>
                                    </p:anim>
                                    <p:anim calcmode="lin" valueType="num">
                                      <p:cBhvr>
                                        <p:cTn id="12" dur="750" fill="hold"/>
                                        <p:tgtEl>
                                          <p:spTgt spid="4"/>
                                        </p:tgtEl>
                                        <p:attrNameLst>
                                          <p:attrName>ppt_h</p:attrName>
                                        </p:attrNameLst>
                                      </p:cBhvr>
                                      <p:tavLst>
                                        <p:tav tm="0">
                                          <p:val>
                                            <p:strVal val="#ppt_h"/>
                                          </p:val>
                                        </p:tav>
                                        <p:tav tm="100000">
                                          <p:val>
                                            <p:strVal val="#ppt_h"/>
                                          </p:val>
                                        </p:tav>
                                      </p:tavLst>
                                    </p:anim>
                                    <p:animEffect transition="in" filter="fade">
                                      <p:cBhvr>
                                        <p:cTn id="13" dur="7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103"/>
        <p:cNvGrpSpPr/>
        <p:nvPr/>
      </p:nvGrpSpPr>
      <p:grpSpPr>
        <a:xfrm>
          <a:off x="0" y="0"/>
          <a:ext cx="0" cy="0"/>
          <a:chOff x="0" y="0"/>
          <a:chExt cx="0" cy="0"/>
        </a:xfrm>
      </p:grpSpPr>
      <p:sp>
        <p:nvSpPr>
          <p:cNvPr id="4" name="Parallelogram 3">
            <a:extLst>
              <a:ext uri="{FF2B5EF4-FFF2-40B4-BE49-F238E27FC236}">
                <a16:creationId xmlns:a16="http://schemas.microsoft.com/office/drawing/2014/main" id="{78AA4D65-047F-40A1-DBE2-AD86AB2DCF89}"/>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0;p14">
            <a:extLst>
              <a:ext uri="{FF2B5EF4-FFF2-40B4-BE49-F238E27FC236}">
                <a16:creationId xmlns:a16="http://schemas.microsoft.com/office/drawing/2014/main" id="{1E845852-365F-3B4C-B79F-BE0D9C0B7480}"/>
              </a:ext>
            </a:extLst>
          </p:cNvPr>
          <p:cNvSpPr txBox="1">
            <a:spLocks/>
          </p:cNvSpPr>
          <p:nvPr/>
        </p:nvSpPr>
        <p:spPr>
          <a:xfrm>
            <a:off x="3618764" y="323034"/>
            <a:ext cx="138761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solidFill>
                  <a:srgbClr val="FFFBF5"/>
                </a:solidFill>
              </a:rPr>
              <a:t>Results</a:t>
            </a:r>
            <a:endParaRPr lang="en-US" dirty="0"/>
          </a:p>
        </p:txBody>
      </p:sp>
      <p:sp>
        <p:nvSpPr>
          <p:cNvPr id="6" name="Trapezoid 5">
            <a:extLst>
              <a:ext uri="{FF2B5EF4-FFF2-40B4-BE49-F238E27FC236}">
                <a16:creationId xmlns:a16="http://schemas.microsoft.com/office/drawing/2014/main" id="{5A87AD17-8779-4397-9084-3B787FA169C1}"/>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A1460F21-C909-34BB-6600-7BBD3E32F406}"/>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BB6FEF2-9EEF-31F6-1CB8-C53A2B729E37}"/>
              </a:ext>
            </a:extLst>
          </p:cNvPr>
          <p:cNvPicPr>
            <a:picLocks noChangeAspect="1"/>
          </p:cNvPicPr>
          <p:nvPr/>
        </p:nvPicPr>
        <p:blipFill>
          <a:blip r:embed="rId3"/>
          <a:stretch>
            <a:fillRect/>
          </a:stretch>
        </p:blipFill>
        <p:spPr>
          <a:xfrm>
            <a:off x="3472591" y="1029882"/>
            <a:ext cx="2079371" cy="1670588"/>
          </a:xfrm>
          <a:prstGeom prst="rect">
            <a:avLst/>
          </a:prstGeom>
        </p:spPr>
      </p:pic>
      <p:sp>
        <p:nvSpPr>
          <p:cNvPr id="15" name="TextBox 14">
            <a:extLst>
              <a:ext uri="{FF2B5EF4-FFF2-40B4-BE49-F238E27FC236}">
                <a16:creationId xmlns:a16="http://schemas.microsoft.com/office/drawing/2014/main" id="{5E2CD06D-1F93-B099-C84E-E1B6747FA9D1}"/>
              </a:ext>
            </a:extLst>
          </p:cNvPr>
          <p:cNvSpPr txBox="1"/>
          <p:nvPr/>
        </p:nvSpPr>
        <p:spPr>
          <a:xfrm>
            <a:off x="3410039" y="2701103"/>
            <a:ext cx="2190750"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Phase 2: CNN-LSTM Training Graphs</a:t>
            </a:r>
          </a:p>
        </p:txBody>
      </p:sp>
      <p:pic>
        <p:nvPicPr>
          <p:cNvPr id="17" name="Picture 16">
            <a:extLst>
              <a:ext uri="{FF2B5EF4-FFF2-40B4-BE49-F238E27FC236}">
                <a16:creationId xmlns:a16="http://schemas.microsoft.com/office/drawing/2014/main" id="{38742737-9293-C8EC-ECC0-68731859E11C}"/>
              </a:ext>
            </a:extLst>
          </p:cNvPr>
          <p:cNvPicPr>
            <a:picLocks noChangeAspect="1"/>
          </p:cNvPicPr>
          <p:nvPr/>
        </p:nvPicPr>
        <p:blipFill>
          <a:blip r:embed="rId4"/>
          <a:stretch>
            <a:fillRect/>
          </a:stretch>
        </p:blipFill>
        <p:spPr>
          <a:xfrm>
            <a:off x="1170461" y="1009856"/>
            <a:ext cx="2113267" cy="1690614"/>
          </a:xfrm>
          <a:prstGeom prst="rect">
            <a:avLst/>
          </a:prstGeom>
        </p:spPr>
      </p:pic>
      <p:sp>
        <p:nvSpPr>
          <p:cNvPr id="18" name="TextBox 17">
            <a:extLst>
              <a:ext uri="{FF2B5EF4-FFF2-40B4-BE49-F238E27FC236}">
                <a16:creationId xmlns:a16="http://schemas.microsoft.com/office/drawing/2014/main" id="{A822CCE5-76F3-1870-EB1A-C1AF7385CBC6}"/>
              </a:ext>
            </a:extLst>
          </p:cNvPr>
          <p:cNvSpPr txBox="1"/>
          <p:nvPr/>
        </p:nvSpPr>
        <p:spPr>
          <a:xfrm>
            <a:off x="1092978" y="2700470"/>
            <a:ext cx="2190750" cy="261610"/>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Phase 1: CNN Training Graphs</a:t>
            </a:r>
          </a:p>
        </p:txBody>
      </p:sp>
      <p:pic>
        <p:nvPicPr>
          <p:cNvPr id="20" name="Picture 19">
            <a:extLst>
              <a:ext uri="{FF2B5EF4-FFF2-40B4-BE49-F238E27FC236}">
                <a16:creationId xmlns:a16="http://schemas.microsoft.com/office/drawing/2014/main" id="{E1302EEC-2813-2754-5430-B22C67FFC815}"/>
              </a:ext>
            </a:extLst>
          </p:cNvPr>
          <p:cNvPicPr>
            <a:picLocks noChangeAspect="1"/>
          </p:cNvPicPr>
          <p:nvPr/>
        </p:nvPicPr>
        <p:blipFill>
          <a:blip r:embed="rId5"/>
          <a:stretch>
            <a:fillRect/>
          </a:stretch>
        </p:blipFill>
        <p:spPr>
          <a:xfrm>
            <a:off x="5782789" y="1041307"/>
            <a:ext cx="2079371" cy="1664331"/>
          </a:xfrm>
          <a:prstGeom prst="rect">
            <a:avLst/>
          </a:prstGeom>
        </p:spPr>
      </p:pic>
      <p:sp>
        <p:nvSpPr>
          <p:cNvPr id="21" name="TextBox 20">
            <a:extLst>
              <a:ext uri="{FF2B5EF4-FFF2-40B4-BE49-F238E27FC236}">
                <a16:creationId xmlns:a16="http://schemas.microsoft.com/office/drawing/2014/main" id="{D9A832C2-2B14-0108-DA5F-305A973496FB}"/>
              </a:ext>
            </a:extLst>
          </p:cNvPr>
          <p:cNvSpPr txBox="1"/>
          <p:nvPr/>
        </p:nvSpPr>
        <p:spPr>
          <a:xfrm>
            <a:off x="5727099" y="2675253"/>
            <a:ext cx="2190750"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Phase 2: CNN-GRU Training Graphs</a:t>
            </a:r>
          </a:p>
        </p:txBody>
      </p:sp>
      <p:graphicFrame>
        <p:nvGraphicFramePr>
          <p:cNvPr id="22" name="Table 21">
            <a:extLst>
              <a:ext uri="{FF2B5EF4-FFF2-40B4-BE49-F238E27FC236}">
                <a16:creationId xmlns:a16="http://schemas.microsoft.com/office/drawing/2014/main" id="{DA0BA57B-68A1-9185-93FA-BB16C1BEB0BF}"/>
              </a:ext>
            </a:extLst>
          </p:cNvPr>
          <p:cNvGraphicFramePr>
            <a:graphicFrameLocks noGrp="1"/>
          </p:cNvGraphicFramePr>
          <p:nvPr>
            <p:extLst>
              <p:ext uri="{D42A27DB-BD31-4B8C-83A1-F6EECF244321}">
                <p14:modId xmlns:p14="http://schemas.microsoft.com/office/powerpoint/2010/main" val="3026077808"/>
              </p:ext>
            </p:extLst>
          </p:nvPr>
        </p:nvGraphicFramePr>
        <p:xfrm>
          <a:off x="3010978" y="3430396"/>
          <a:ext cx="3033716" cy="1059485"/>
        </p:xfrm>
        <a:graphic>
          <a:graphicData uri="http://schemas.openxmlformats.org/drawingml/2006/table">
            <a:tbl>
              <a:tblPr firstRow="1" bandRow="1">
                <a:tableStyleId>{2D5ABB26-0587-4C30-8999-92F81FD0307C}</a:tableStyleId>
              </a:tblPr>
              <a:tblGrid>
                <a:gridCol w="758429">
                  <a:extLst>
                    <a:ext uri="{9D8B030D-6E8A-4147-A177-3AD203B41FA5}">
                      <a16:colId xmlns:a16="http://schemas.microsoft.com/office/drawing/2014/main" val="17541647"/>
                    </a:ext>
                  </a:extLst>
                </a:gridCol>
                <a:gridCol w="758429">
                  <a:extLst>
                    <a:ext uri="{9D8B030D-6E8A-4147-A177-3AD203B41FA5}">
                      <a16:colId xmlns:a16="http://schemas.microsoft.com/office/drawing/2014/main" val="3268506134"/>
                    </a:ext>
                  </a:extLst>
                </a:gridCol>
                <a:gridCol w="758429">
                  <a:extLst>
                    <a:ext uri="{9D8B030D-6E8A-4147-A177-3AD203B41FA5}">
                      <a16:colId xmlns:a16="http://schemas.microsoft.com/office/drawing/2014/main" val="723264613"/>
                    </a:ext>
                  </a:extLst>
                </a:gridCol>
                <a:gridCol w="758429">
                  <a:extLst>
                    <a:ext uri="{9D8B030D-6E8A-4147-A177-3AD203B41FA5}">
                      <a16:colId xmlns:a16="http://schemas.microsoft.com/office/drawing/2014/main" val="1503148414"/>
                    </a:ext>
                  </a:extLst>
                </a:gridCol>
              </a:tblGrid>
              <a:tr h="269760">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Accuracy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CNN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CNN+GRU</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ln>
                            <a:noFill/>
                          </a:ln>
                          <a:solidFill>
                            <a:schemeClr val="bg1"/>
                          </a:solidFill>
                          <a:latin typeface="Times New Roman" panose="02020603050405020304" pitchFamily="18" charset="0"/>
                          <a:cs typeface="Times New Roman" panose="02020603050405020304" pitchFamily="18" charset="0"/>
                        </a:rPr>
                        <a:t>CNN+LSTM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67990770"/>
                  </a:ext>
                </a:extLst>
              </a:tr>
              <a:tr h="269760">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Training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94.35%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85.00%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91.18%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58725500"/>
                  </a:ext>
                </a:extLst>
              </a:tr>
              <a:tr h="269760">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Validation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92.32%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76.00%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84.65%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99811935"/>
                  </a:ext>
                </a:extLst>
              </a:tr>
              <a:tr h="250205">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Testing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92.55%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73.55%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80.05%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1856839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6"/>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7"/>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ppt_w*0.70"/>
                                          </p:val>
                                        </p:tav>
                                        <p:tav tm="100000">
                                          <p:val>
                                            <p:strVal val="#ppt_w"/>
                                          </p:val>
                                        </p:tav>
                                      </p:tavLst>
                                    </p:anim>
                                    <p:anim calcmode="lin" valueType="num">
                                      <p:cBhvr>
                                        <p:cTn id="12" dur="750" fill="hold"/>
                                        <p:tgtEl>
                                          <p:spTgt spid="4"/>
                                        </p:tgtEl>
                                        <p:attrNameLst>
                                          <p:attrName>ppt_h</p:attrName>
                                        </p:attrNameLst>
                                      </p:cBhvr>
                                      <p:tavLst>
                                        <p:tav tm="0">
                                          <p:val>
                                            <p:strVal val="#ppt_h"/>
                                          </p:val>
                                        </p:tav>
                                        <p:tav tm="100000">
                                          <p:val>
                                            <p:strVal val="#ppt_h"/>
                                          </p:val>
                                        </p:tav>
                                      </p:tavLst>
                                    </p:anim>
                                    <p:animEffect transition="in" filter="fade">
                                      <p:cBhvr>
                                        <p:cTn id="13" dur="7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5" grpId="0"/>
      <p:bldP spid="18"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109"/>
        <p:cNvGrpSpPr/>
        <p:nvPr/>
      </p:nvGrpSpPr>
      <p:grpSpPr>
        <a:xfrm>
          <a:off x="0" y="0"/>
          <a:ext cx="0" cy="0"/>
          <a:chOff x="0" y="0"/>
          <a:chExt cx="0" cy="0"/>
        </a:xfrm>
      </p:grpSpPr>
      <p:sp>
        <p:nvSpPr>
          <p:cNvPr id="4" name="Parallelogram 3">
            <a:extLst>
              <a:ext uri="{FF2B5EF4-FFF2-40B4-BE49-F238E27FC236}">
                <a16:creationId xmlns:a16="http://schemas.microsoft.com/office/drawing/2014/main" id="{64896186-4D6B-90BE-F473-C77C5B7918FD}"/>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0;p14">
            <a:extLst>
              <a:ext uri="{FF2B5EF4-FFF2-40B4-BE49-F238E27FC236}">
                <a16:creationId xmlns:a16="http://schemas.microsoft.com/office/drawing/2014/main" id="{1C869616-7B0C-C2AD-7699-B93E69E23224}"/>
              </a:ext>
            </a:extLst>
          </p:cNvPr>
          <p:cNvSpPr txBox="1">
            <a:spLocks noGrp="1"/>
          </p:cNvSpPr>
          <p:nvPr>
            <p:ph type="title"/>
          </p:nvPr>
        </p:nvSpPr>
        <p:spPr>
          <a:xfrm>
            <a:off x="2705092" y="288274"/>
            <a:ext cx="3214953"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rgbClr val="FFFBF5"/>
                </a:solidFill>
              </a:rPr>
              <a:t>Results</a:t>
            </a:r>
            <a:endParaRPr dirty="0"/>
          </a:p>
        </p:txBody>
      </p:sp>
      <p:sp>
        <p:nvSpPr>
          <p:cNvPr id="6" name="Trapezoid 5">
            <a:extLst>
              <a:ext uri="{FF2B5EF4-FFF2-40B4-BE49-F238E27FC236}">
                <a16:creationId xmlns:a16="http://schemas.microsoft.com/office/drawing/2014/main" id="{805ABB7C-D89A-28D0-9E17-DA226EC642C6}"/>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E22D91C0-82EE-1C95-5258-AE60436B8FC4}"/>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9B518F6F-C4AE-74B4-232A-F18DA28C829D}"/>
              </a:ext>
            </a:extLst>
          </p:cNvPr>
          <p:cNvGraphicFramePr>
            <a:graphicFrameLocks noGrp="1"/>
          </p:cNvGraphicFramePr>
          <p:nvPr>
            <p:extLst>
              <p:ext uri="{D42A27DB-BD31-4B8C-83A1-F6EECF244321}">
                <p14:modId xmlns:p14="http://schemas.microsoft.com/office/powerpoint/2010/main" val="3250605239"/>
              </p:ext>
            </p:extLst>
          </p:nvPr>
        </p:nvGraphicFramePr>
        <p:xfrm>
          <a:off x="6319368" y="2725763"/>
          <a:ext cx="2693187" cy="519965"/>
        </p:xfrm>
        <a:graphic>
          <a:graphicData uri="http://schemas.openxmlformats.org/drawingml/2006/table">
            <a:tbl>
              <a:tblPr firstRow="1" bandRow="1">
                <a:tableStyleId>{2D5ABB26-0587-4C30-8999-92F81FD0307C}</a:tableStyleId>
              </a:tblPr>
              <a:tblGrid>
                <a:gridCol w="652932">
                  <a:extLst>
                    <a:ext uri="{9D8B030D-6E8A-4147-A177-3AD203B41FA5}">
                      <a16:colId xmlns:a16="http://schemas.microsoft.com/office/drawing/2014/main" val="17541647"/>
                    </a:ext>
                  </a:extLst>
                </a:gridCol>
                <a:gridCol w="445770">
                  <a:extLst>
                    <a:ext uri="{9D8B030D-6E8A-4147-A177-3AD203B41FA5}">
                      <a16:colId xmlns:a16="http://schemas.microsoft.com/office/drawing/2014/main" val="3268506134"/>
                    </a:ext>
                  </a:extLst>
                </a:gridCol>
                <a:gridCol w="800100">
                  <a:extLst>
                    <a:ext uri="{9D8B030D-6E8A-4147-A177-3AD203B41FA5}">
                      <a16:colId xmlns:a16="http://schemas.microsoft.com/office/drawing/2014/main" val="723264613"/>
                    </a:ext>
                  </a:extLst>
                </a:gridCol>
                <a:gridCol w="794385">
                  <a:extLst>
                    <a:ext uri="{9D8B030D-6E8A-4147-A177-3AD203B41FA5}">
                      <a16:colId xmlns:a16="http://schemas.microsoft.com/office/drawing/2014/main" val="1503148414"/>
                    </a:ext>
                  </a:extLst>
                </a:gridCol>
              </a:tblGrid>
              <a:tr h="269760">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Accuracy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CNN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CNN+GRU</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ln>
                            <a:noFill/>
                          </a:ln>
                          <a:solidFill>
                            <a:schemeClr val="bg1"/>
                          </a:solidFill>
                          <a:latin typeface="Times New Roman" panose="02020603050405020304" pitchFamily="18" charset="0"/>
                          <a:cs typeface="Times New Roman" panose="02020603050405020304" pitchFamily="18" charset="0"/>
                        </a:rPr>
                        <a:t>CNN+LSTM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67990770"/>
                  </a:ext>
                </a:extLst>
              </a:tr>
              <a:tr h="250205">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Inference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66%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71%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800" dirty="0">
                          <a:solidFill>
                            <a:schemeClr val="bg1"/>
                          </a:solidFill>
                          <a:latin typeface="Times New Roman" panose="02020603050405020304" pitchFamily="18" charset="0"/>
                          <a:cs typeface="Times New Roman" panose="02020603050405020304" pitchFamily="18" charset="0"/>
                        </a:rPr>
                        <a:t>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35891440"/>
                  </a:ext>
                </a:extLst>
              </a:tr>
            </a:tbl>
          </a:graphicData>
        </a:graphic>
      </p:graphicFrame>
      <p:grpSp>
        <p:nvGrpSpPr>
          <p:cNvPr id="10" name="Group 9">
            <a:extLst>
              <a:ext uri="{FF2B5EF4-FFF2-40B4-BE49-F238E27FC236}">
                <a16:creationId xmlns:a16="http://schemas.microsoft.com/office/drawing/2014/main" id="{116440C3-2BB7-69C3-592C-3D2A387B974D}"/>
              </a:ext>
            </a:extLst>
          </p:cNvPr>
          <p:cNvGrpSpPr/>
          <p:nvPr/>
        </p:nvGrpSpPr>
        <p:grpSpPr>
          <a:xfrm>
            <a:off x="964980" y="950881"/>
            <a:ext cx="5213043" cy="4043394"/>
            <a:chOff x="964980" y="950881"/>
            <a:chExt cx="5213043" cy="4043394"/>
          </a:xfrm>
        </p:grpSpPr>
        <p:pic>
          <p:nvPicPr>
            <p:cNvPr id="14" name="Picture 13">
              <a:extLst>
                <a:ext uri="{FF2B5EF4-FFF2-40B4-BE49-F238E27FC236}">
                  <a16:creationId xmlns:a16="http://schemas.microsoft.com/office/drawing/2014/main" id="{6648140A-08CC-66F5-5536-EE77EFAD5BF0}"/>
                </a:ext>
              </a:extLst>
            </p:cNvPr>
            <p:cNvPicPr>
              <a:picLocks noChangeAspect="1"/>
            </p:cNvPicPr>
            <p:nvPr/>
          </p:nvPicPr>
          <p:blipFill>
            <a:blip r:embed="rId3"/>
            <a:stretch>
              <a:fillRect/>
            </a:stretch>
          </p:blipFill>
          <p:spPr>
            <a:xfrm>
              <a:off x="2258484" y="950881"/>
              <a:ext cx="3851356" cy="1283785"/>
            </a:xfrm>
            <a:prstGeom prst="rect">
              <a:avLst/>
            </a:prstGeom>
          </p:spPr>
        </p:pic>
        <p:sp>
          <p:nvSpPr>
            <p:cNvPr id="15" name="TextBox 14">
              <a:extLst>
                <a:ext uri="{FF2B5EF4-FFF2-40B4-BE49-F238E27FC236}">
                  <a16:creationId xmlns:a16="http://schemas.microsoft.com/office/drawing/2014/main" id="{57A397E3-50F5-6BBD-2188-690BEAF7040E}"/>
                </a:ext>
              </a:extLst>
            </p:cNvPr>
            <p:cNvSpPr txBox="1"/>
            <p:nvPr/>
          </p:nvSpPr>
          <p:spPr>
            <a:xfrm>
              <a:off x="1604841" y="1675073"/>
              <a:ext cx="851535" cy="30777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CNN:</a:t>
              </a:r>
            </a:p>
          </p:txBody>
        </p:sp>
        <p:sp>
          <p:nvSpPr>
            <p:cNvPr id="16" name="TextBox 15">
              <a:extLst>
                <a:ext uri="{FF2B5EF4-FFF2-40B4-BE49-F238E27FC236}">
                  <a16:creationId xmlns:a16="http://schemas.microsoft.com/office/drawing/2014/main" id="{0E116C80-380C-856C-C251-4D0168EAA209}"/>
                </a:ext>
              </a:extLst>
            </p:cNvPr>
            <p:cNvSpPr txBox="1"/>
            <p:nvPr/>
          </p:nvSpPr>
          <p:spPr>
            <a:xfrm>
              <a:off x="964980" y="2831858"/>
              <a:ext cx="1545908" cy="30777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CNN + LSTM:</a:t>
              </a:r>
            </a:p>
          </p:txBody>
        </p:sp>
        <p:sp>
          <p:nvSpPr>
            <p:cNvPr id="17" name="TextBox 16">
              <a:extLst>
                <a:ext uri="{FF2B5EF4-FFF2-40B4-BE49-F238E27FC236}">
                  <a16:creationId xmlns:a16="http://schemas.microsoft.com/office/drawing/2014/main" id="{362E0BD1-3AB2-6BB5-D350-2F3B78E826B4}"/>
                </a:ext>
              </a:extLst>
            </p:cNvPr>
            <p:cNvSpPr txBox="1"/>
            <p:nvPr/>
          </p:nvSpPr>
          <p:spPr>
            <a:xfrm>
              <a:off x="1060594" y="4187129"/>
              <a:ext cx="1545908" cy="30777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CNN + GRU:</a:t>
              </a:r>
            </a:p>
          </p:txBody>
        </p:sp>
        <p:pic>
          <p:nvPicPr>
            <p:cNvPr id="19" name="Picture 18">
              <a:extLst>
                <a:ext uri="{FF2B5EF4-FFF2-40B4-BE49-F238E27FC236}">
                  <a16:creationId xmlns:a16="http://schemas.microsoft.com/office/drawing/2014/main" id="{A8ECC16B-6972-AC4D-8D01-0915EF6C977A}"/>
                </a:ext>
              </a:extLst>
            </p:cNvPr>
            <p:cNvPicPr>
              <a:picLocks noChangeAspect="1"/>
            </p:cNvPicPr>
            <p:nvPr/>
          </p:nvPicPr>
          <p:blipFill>
            <a:blip r:embed="rId4"/>
            <a:stretch>
              <a:fillRect/>
            </a:stretch>
          </p:blipFill>
          <p:spPr>
            <a:xfrm>
              <a:off x="2281017" y="2343854"/>
              <a:ext cx="3851357" cy="1283786"/>
            </a:xfrm>
            <a:prstGeom prst="rect">
              <a:avLst/>
            </a:prstGeom>
          </p:spPr>
        </p:pic>
        <p:pic>
          <p:nvPicPr>
            <p:cNvPr id="21" name="Picture 20">
              <a:extLst>
                <a:ext uri="{FF2B5EF4-FFF2-40B4-BE49-F238E27FC236}">
                  <a16:creationId xmlns:a16="http://schemas.microsoft.com/office/drawing/2014/main" id="{2AF2FD3E-7D7C-4908-4646-B9A1E500D72B}"/>
                </a:ext>
              </a:extLst>
            </p:cNvPr>
            <p:cNvPicPr>
              <a:picLocks noChangeAspect="1"/>
            </p:cNvPicPr>
            <p:nvPr/>
          </p:nvPicPr>
          <p:blipFill>
            <a:blip r:embed="rId5"/>
            <a:stretch>
              <a:fillRect/>
            </a:stretch>
          </p:blipFill>
          <p:spPr>
            <a:xfrm>
              <a:off x="2258485" y="3687762"/>
              <a:ext cx="3919538" cy="130651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6"/>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7"/>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ppt_w*0.70"/>
                                          </p:val>
                                        </p:tav>
                                        <p:tav tm="100000">
                                          <p:val>
                                            <p:strVal val="#ppt_w"/>
                                          </p:val>
                                        </p:tav>
                                      </p:tavLst>
                                    </p:anim>
                                    <p:anim calcmode="lin" valueType="num">
                                      <p:cBhvr>
                                        <p:cTn id="12" dur="750" fill="hold"/>
                                        <p:tgtEl>
                                          <p:spTgt spid="4"/>
                                        </p:tgtEl>
                                        <p:attrNameLst>
                                          <p:attrName>ppt_h</p:attrName>
                                        </p:attrNameLst>
                                      </p:cBhvr>
                                      <p:tavLst>
                                        <p:tav tm="0">
                                          <p:val>
                                            <p:strVal val="#ppt_h"/>
                                          </p:val>
                                        </p:tav>
                                        <p:tav tm="100000">
                                          <p:val>
                                            <p:strVal val="#ppt_h"/>
                                          </p:val>
                                        </p:tav>
                                      </p:tavLst>
                                    </p:anim>
                                    <p:animEffect transition="in" filter="fade">
                                      <p:cBhvr>
                                        <p:cTn id="13" dur="7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121"/>
        <p:cNvGrpSpPr/>
        <p:nvPr/>
      </p:nvGrpSpPr>
      <p:grpSpPr>
        <a:xfrm>
          <a:off x="0" y="0"/>
          <a:ext cx="0" cy="0"/>
          <a:chOff x="0" y="0"/>
          <a:chExt cx="0" cy="0"/>
        </a:xfrm>
      </p:grpSpPr>
      <p:sp>
        <p:nvSpPr>
          <p:cNvPr id="4" name="Parallelogram 3">
            <a:extLst>
              <a:ext uri="{FF2B5EF4-FFF2-40B4-BE49-F238E27FC236}">
                <a16:creationId xmlns:a16="http://schemas.microsoft.com/office/drawing/2014/main" id="{47A90941-6F45-D897-B0FF-D97C36CA6A03}"/>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0;p14">
            <a:extLst>
              <a:ext uri="{FF2B5EF4-FFF2-40B4-BE49-F238E27FC236}">
                <a16:creationId xmlns:a16="http://schemas.microsoft.com/office/drawing/2014/main" id="{335BC443-F6F2-3F40-F150-BE935E23370D}"/>
              </a:ext>
            </a:extLst>
          </p:cNvPr>
          <p:cNvSpPr txBox="1">
            <a:spLocks noGrp="1"/>
          </p:cNvSpPr>
          <p:nvPr>
            <p:ph type="title"/>
          </p:nvPr>
        </p:nvSpPr>
        <p:spPr>
          <a:xfrm>
            <a:off x="3097350" y="288274"/>
            <a:ext cx="2430437"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rgbClr val="FFFBF5"/>
                </a:solidFill>
              </a:rPr>
              <a:t>Broader Impact</a:t>
            </a:r>
            <a:endParaRPr dirty="0"/>
          </a:p>
        </p:txBody>
      </p:sp>
      <p:sp>
        <p:nvSpPr>
          <p:cNvPr id="6" name="Trapezoid 5">
            <a:extLst>
              <a:ext uri="{FF2B5EF4-FFF2-40B4-BE49-F238E27FC236}">
                <a16:creationId xmlns:a16="http://schemas.microsoft.com/office/drawing/2014/main" id="{EC6880EA-FD3D-1892-7F87-4071899736B2}"/>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7F5E6219-350D-DA3C-52A4-46B591068F98}"/>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59D778-0CE5-485F-F8A1-D4849C600C11}"/>
              </a:ext>
            </a:extLst>
          </p:cNvPr>
          <p:cNvSpPr/>
          <p:nvPr/>
        </p:nvSpPr>
        <p:spPr>
          <a:xfrm>
            <a:off x="555551" y="1595438"/>
            <a:ext cx="8032898" cy="3162300"/>
          </a:xfrm>
          <a:prstGeom prst="rect">
            <a:avLst/>
          </a:prstGeom>
          <a:solidFill>
            <a:srgbClr val="FFFBF5"/>
          </a:solidFill>
          <a:ln>
            <a:solidFill>
              <a:srgbClr val="FF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93700" lvl="0" algn="l" rtl="0">
              <a:spcBef>
                <a:spcPts val="0"/>
              </a:spcBef>
              <a:spcAft>
                <a:spcPts val="0"/>
              </a:spcAft>
              <a:buClr>
                <a:srgbClr val="2D3B45"/>
              </a:buClr>
              <a:buSzPts val="1200"/>
            </a:pPr>
            <a:r>
              <a:rPr lang="en-US" sz="1200" dirty="0">
                <a:solidFill>
                  <a:schemeClr val="tx1"/>
                </a:solidFill>
                <a:latin typeface="Times New Roman" panose="02020603050405020304" pitchFamily="18" charset="0"/>
                <a:cs typeface="Times New Roman" panose="02020603050405020304" pitchFamily="18" charset="0"/>
              </a:rPr>
              <a:t>Limitations:</a:t>
            </a:r>
          </a:p>
          <a:p>
            <a:pPr marL="565150" lvl="0" indent="-171450" algn="l" rtl="0">
              <a:spcBef>
                <a:spcPts val="0"/>
              </a:spcBef>
              <a:spcAft>
                <a:spcPts val="0"/>
              </a:spcAft>
              <a:buClr>
                <a:srgbClr val="2D3B45"/>
              </a:buClr>
              <a:buSzPts val="12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Not utilizing all available information</a:t>
            </a:r>
          </a:p>
          <a:p>
            <a:pPr marL="565150" lvl="0" indent="-171450" algn="l" rtl="0">
              <a:spcBef>
                <a:spcPts val="0"/>
              </a:spcBef>
              <a:spcAft>
                <a:spcPts val="0"/>
              </a:spcAft>
              <a:buClr>
                <a:srgbClr val="2D3B45"/>
              </a:buClr>
              <a:buSzPts val="12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Subpar video quality and masking imperfections</a:t>
            </a:r>
          </a:p>
          <a:p>
            <a:pPr marL="565150" lvl="0" indent="-171450" algn="l" rtl="0">
              <a:spcBef>
                <a:spcPts val="0"/>
              </a:spcBef>
              <a:spcAft>
                <a:spcPts val="0"/>
              </a:spcAft>
              <a:buClr>
                <a:srgbClr val="2D3B45"/>
              </a:buClr>
              <a:buSzPts val="12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Inaccuracy in data collection</a:t>
            </a:r>
          </a:p>
          <a:p>
            <a:pPr marL="565150" lvl="0" indent="-171450" algn="l" rtl="0">
              <a:spcBef>
                <a:spcPts val="0"/>
              </a:spcBef>
              <a:spcAft>
                <a:spcPts val="0"/>
              </a:spcAft>
              <a:buClr>
                <a:srgbClr val="2D3B45"/>
              </a:buClr>
              <a:buSzPts val="12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Challenges with real-time prediction</a:t>
            </a:r>
          </a:p>
          <a:p>
            <a:pPr marL="565150" lvl="0" indent="-171450" algn="l" rtl="0">
              <a:spcBef>
                <a:spcPts val="0"/>
              </a:spcBef>
              <a:spcAft>
                <a:spcPts val="0"/>
              </a:spcAft>
              <a:buClr>
                <a:srgbClr val="2D3B45"/>
              </a:buClr>
              <a:buSzPts val="12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Frequent game updates</a:t>
            </a:r>
          </a:p>
          <a:p>
            <a:pPr marL="393700" lvl="0" algn="l" rtl="0">
              <a:spcBef>
                <a:spcPts val="0"/>
              </a:spcBef>
              <a:spcAft>
                <a:spcPts val="0"/>
              </a:spcAft>
              <a:buClr>
                <a:srgbClr val="2D3B45"/>
              </a:buClr>
              <a:buSzPts val="1200"/>
            </a:pPr>
            <a:endParaRPr lang="en-US" sz="1200" dirty="0">
              <a:solidFill>
                <a:schemeClr val="tx1"/>
              </a:solidFill>
              <a:latin typeface="Times New Roman" panose="02020603050405020304" pitchFamily="18" charset="0"/>
              <a:cs typeface="Times New Roman" panose="02020603050405020304" pitchFamily="18" charset="0"/>
            </a:endParaRPr>
          </a:p>
          <a:p>
            <a:pPr marL="393700" lvl="0" algn="l" rtl="0">
              <a:spcBef>
                <a:spcPts val="0"/>
              </a:spcBef>
              <a:spcAft>
                <a:spcPts val="0"/>
              </a:spcAft>
              <a:buClr>
                <a:srgbClr val="2D3B45"/>
              </a:buClr>
              <a:buSzPts val="1200"/>
            </a:pPr>
            <a:r>
              <a:rPr lang="en-US" sz="1200" dirty="0">
                <a:solidFill>
                  <a:schemeClr val="tx1"/>
                </a:solidFill>
                <a:latin typeface="Times New Roman" panose="02020603050405020304" pitchFamily="18" charset="0"/>
                <a:cs typeface="Times New Roman" panose="02020603050405020304" pitchFamily="18" charset="0"/>
              </a:rPr>
              <a:t>Impact:</a:t>
            </a:r>
          </a:p>
          <a:p>
            <a:pPr marL="565150" lvl="0" indent="-171450">
              <a:buClr>
                <a:srgbClr val="2D3B45"/>
              </a:buClr>
              <a:buSzPts val="12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Enhanced Esports Viewing Experience</a:t>
            </a:r>
          </a:p>
          <a:p>
            <a:pPr marL="565150" lvl="0" indent="-171450">
              <a:buClr>
                <a:srgbClr val="2D3B45"/>
              </a:buClr>
              <a:buSzPts val="12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Strategic Insights for Teams and Coaches</a:t>
            </a:r>
          </a:p>
          <a:p>
            <a:pPr marL="565150" lvl="0" indent="-171450">
              <a:buClr>
                <a:srgbClr val="2D3B45"/>
              </a:buClr>
              <a:buSzPts val="12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Informed Betting and Gambling</a:t>
            </a:r>
          </a:p>
          <a:p>
            <a:pPr marL="565150" lvl="0" indent="-171450">
              <a:buClr>
                <a:srgbClr val="2D3B45"/>
              </a:buClr>
              <a:buSzPts val="12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Statistical Insights for </a:t>
            </a:r>
            <a:r>
              <a:rPr lang="en-US" sz="1200" dirty="0" err="1">
                <a:solidFill>
                  <a:schemeClr val="tx1"/>
                </a:solidFill>
                <a:latin typeface="Times New Roman" panose="02020603050405020304" pitchFamily="18" charset="0"/>
                <a:cs typeface="Times New Roman" panose="02020603050405020304" pitchFamily="18" charset="0"/>
              </a:rPr>
              <a:t>Valorant</a:t>
            </a:r>
            <a:r>
              <a:rPr lang="en-US" sz="1200" dirty="0">
                <a:solidFill>
                  <a:schemeClr val="tx1"/>
                </a:solidFill>
                <a:latin typeface="Times New Roman" panose="02020603050405020304" pitchFamily="18" charset="0"/>
                <a:cs typeface="Times New Roman" panose="02020603050405020304" pitchFamily="18" charset="0"/>
              </a:rPr>
              <a:t> Developers</a:t>
            </a:r>
          </a:p>
          <a:p>
            <a:pPr marL="565150" lvl="0" indent="-171450">
              <a:buClr>
                <a:srgbClr val="2D3B45"/>
              </a:buClr>
              <a:buSzPts val="12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Data-Driven Esports Journalism</a:t>
            </a:r>
          </a:p>
          <a:p>
            <a:pPr marL="565150" lvl="0" indent="-171450">
              <a:buClr>
                <a:srgbClr val="2D3B45"/>
              </a:buClr>
              <a:buSzPts val="1200"/>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marL="565150" lvl="0" indent="-171450" algn="l" rtl="0">
              <a:spcBef>
                <a:spcPts val="0"/>
              </a:spcBef>
              <a:spcAft>
                <a:spcPts val="0"/>
              </a:spcAft>
              <a:buClr>
                <a:srgbClr val="2D3B45"/>
              </a:buClr>
              <a:buSzPts val="1200"/>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marL="565150" lvl="0" indent="-171450" algn="l" rtl="0">
              <a:spcBef>
                <a:spcPts val="0"/>
              </a:spcBef>
              <a:spcAft>
                <a:spcPts val="0"/>
              </a:spcAft>
              <a:buClr>
                <a:srgbClr val="2D3B45"/>
              </a:buClr>
              <a:buSzPts val="1200"/>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marL="565150" lvl="0" indent="-171450" algn="l" rtl="0">
              <a:spcBef>
                <a:spcPts val="0"/>
              </a:spcBef>
              <a:spcAft>
                <a:spcPts val="0"/>
              </a:spcAft>
              <a:buClr>
                <a:srgbClr val="2D3B45"/>
              </a:buClr>
              <a:buSzPts val="1200"/>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6"/>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7"/>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ppt_w*0.70"/>
                                          </p:val>
                                        </p:tav>
                                        <p:tav tm="100000">
                                          <p:val>
                                            <p:strVal val="#ppt_w"/>
                                          </p:val>
                                        </p:tav>
                                      </p:tavLst>
                                    </p:anim>
                                    <p:anim calcmode="lin" valueType="num">
                                      <p:cBhvr>
                                        <p:cTn id="12" dur="750" fill="hold"/>
                                        <p:tgtEl>
                                          <p:spTgt spid="4"/>
                                        </p:tgtEl>
                                        <p:attrNameLst>
                                          <p:attrName>ppt_h</p:attrName>
                                        </p:attrNameLst>
                                      </p:cBhvr>
                                      <p:tavLst>
                                        <p:tav tm="0">
                                          <p:val>
                                            <p:strVal val="#ppt_h"/>
                                          </p:val>
                                        </p:tav>
                                        <p:tav tm="100000">
                                          <p:val>
                                            <p:strVal val="#ppt_h"/>
                                          </p:val>
                                        </p:tav>
                                      </p:tavLst>
                                    </p:anim>
                                    <p:animEffect transition="in" filter="fade">
                                      <p:cBhvr>
                                        <p:cTn id="13" dur="7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750"/>
                            </p:stCondLst>
                            <p:childTnLst>
                              <p:par>
                                <p:cTn id="18" presetID="55"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strVal val="#ppt_w*0.70"/>
                                          </p:val>
                                        </p:tav>
                                        <p:tav tm="100000">
                                          <p:val>
                                            <p:strVal val="#ppt_w"/>
                                          </p:val>
                                        </p:tav>
                                      </p:tavLst>
                                    </p:anim>
                                    <p:anim calcmode="lin" valueType="num">
                                      <p:cBhvr>
                                        <p:cTn id="21" dur="500" fill="hold"/>
                                        <p:tgtEl>
                                          <p:spTgt spid="8"/>
                                        </p:tgtEl>
                                        <p:attrNameLst>
                                          <p:attrName>ppt_h</p:attrName>
                                        </p:attrNameLst>
                                      </p:cBhvr>
                                      <p:tavLst>
                                        <p:tav tm="0">
                                          <p:val>
                                            <p:strVal val="#ppt_h"/>
                                          </p:val>
                                        </p:tav>
                                        <p:tav tm="100000">
                                          <p:val>
                                            <p:strVal val="#ppt_h"/>
                                          </p:val>
                                        </p:tav>
                                      </p:tavLst>
                                    </p:anim>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59"/>
        <p:cNvGrpSpPr/>
        <p:nvPr/>
      </p:nvGrpSpPr>
      <p:grpSpPr>
        <a:xfrm>
          <a:off x="0" y="0"/>
          <a:ext cx="0" cy="0"/>
          <a:chOff x="0" y="0"/>
          <a:chExt cx="0" cy="0"/>
        </a:xfrm>
      </p:grpSpPr>
      <p:sp>
        <p:nvSpPr>
          <p:cNvPr id="7" name="Parallelogram 6">
            <a:extLst>
              <a:ext uri="{FF2B5EF4-FFF2-40B4-BE49-F238E27FC236}">
                <a16:creationId xmlns:a16="http://schemas.microsoft.com/office/drawing/2014/main" id="{726A6236-EE66-44EE-838B-DE22F9A3F6F4}"/>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2793422" y="288275"/>
            <a:ext cx="321495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FBF5"/>
                </a:solidFill>
              </a:rPr>
              <a:t>Problem Statement</a:t>
            </a:r>
            <a:endParaRPr dirty="0"/>
          </a:p>
        </p:txBody>
      </p:sp>
      <p:sp>
        <p:nvSpPr>
          <p:cNvPr id="5" name="Trapezoid 4">
            <a:extLst>
              <a:ext uri="{FF2B5EF4-FFF2-40B4-BE49-F238E27FC236}">
                <a16:creationId xmlns:a16="http://schemas.microsoft.com/office/drawing/2014/main" id="{B1BE12BD-4981-DC25-7D0C-AE5DA668AB02}"/>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apezoid 5">
            <a:extLst>
              <a:ext uri="{FF2B5EF4-FFF2-40B4-BE49-F238E27FC236}">
                <a16:creationId xmlns:a16="http://schemas.microsoft.com/office/drawing/2014/main" id="{9659C991-3CCA-A9AB-991D-60AF096CCA17}"/>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285C6AF-10A5-D0C4-7E4F-E6154669FD46}"/>
              </a:ext>
            </a:extLst>
          </p:cNvPr>
          <p:cNvGrpSpPr/>
          <p:nvPr/>
        </p:nvGrpSpPr>
        <p:grpSpPr>
          <a:xfrm>
            <a:off x="341919" y="1074863"/>
            <a:ext cx="8577119" cy="3503173"/>
            <a:chOff x="341919" y="1074863"/>
            <a:chExt cx="8577119" cy="3503173"/>
          </a:xfrm>
        </p:grpSpPr>
        <p:sp>
          <p:nvSpPr>
            <p:cNvPr id="8" name="Rectangle 7">
              <a:extLst>
                <a:ext uri="{FF2B5EF4-FFF2-40B4-BE49-F238E27FC236}">
                  <a16:creationId xmlns:a16="http://schemas.microsoft.com/office/drawing/2014/main" id="{A28B1DB6-DF0A-BD8A-4B61-1E3619CA5697}"/>
                </a:ext>
              </a:extLst>
            </p:cNvPr>
            <p:cNvSpPr/>
            <p:nvPr/>
          </p:nvSpPr>
          <p:spPr>
            <a:xfrm>
              <a:off x="341919" y="1074863"/>
              <a:ext cx="8577119" cy="3503173"/>
            </a:xfrm>
            <a:prstGeom prst="rect">
              <a:avLst/>
            </a:prstGeom>
            <a:solidFill>
              <a:srgbClr val="FFFBF5"/>
            </a:solidFill>
            <a:ln>
              <a:solidFill>
                <a:srgbClr val="FFFBF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lvl="0" indent="0" algn="l" rtl="0">
                <a:spcBef>
                  <a:spcPts val="50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Goal:</a:t>
              </a:r>
            </a:p>
            <a:p>
              <a:pPr marL="171450" lvl="2" indent="-171450">
                <a:spcBef>
                  <a:spcPts val="500"/>
                </a:spcBef>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Explore the use of Convolutional Neural Networks (CNNs), Long Short-Term Memory (LSTM), and Gated Recurrent Unit (GRU) networks in predictive analytics in Esports.</a:t>
              </a:r>
            </a:p>
            <a:p>
              <a:pPr marL="171450" lvl="2" indent="-171450">
                <a:spcBef>
                  <a:spcPts val="500"/>
                </a:spcBef>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Develop a model that can predict the outcome of a match in any e-sport by viewing the live broadcast of a game.</a:t>
              </a:r>
            </a:p>
            <a:p>
              <a:pPr lvl="2">
                <a:spcBef>
                  <a:spcPts val="500"/>
                </a:spcBef>
              </a:pPr>
              <a:r>
                <a:rPr lang="en-US" sz="1200" dirty="0">
                  <a:solidFill>
                    <a:schemeClr val="tx1"/>
                  </a:solidFill>
                  <a:latin typeface="Times New Roman" panose="02020603050405020304" pitchFamily="18" charset="0"/>
                  <a:cs typeface="Times New Roman" panose="02020603050405020304" pitchFamily="18" charset="0"/>
                </a:rPr>
                <a:t>Motivation:</a:t>
              </a:r>
            </a:p>
            <a:p>
              <a:pPr marL="171450" lvl="2" indent="-171450">
                <a:spcBef>
                  <a:spcPts val="500"/>
                </a:spcBef>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The E-sports industry has experienced remarkable growth, with soaring global viewership and revenue.</a:t>
              </a:r>
            </a:p>
            <a:p>
              <a:pPr marL="171450" lvl="2" indent="-171450">
                <a:spcBef>
                  <a:spcPts val="500"/>
                </a:spcBef>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Sports prediction algorithms provide  increased fan engagement, support for strategic decision-making, player performance analysis, application in sports betting platforms, and enhancement of sports broadcast and media coverage.</a:t>
              </a:r>
            </a:p>
            <a:p>
              <a:pPr algn="ctr"/>
              <a:endParaRPr lang="en-US" dirty="0"/>
            </a:p>
          </p:txBody>
        </p:sp>
        <p:pic>
          <p:nvPicPr>
            <p:cNvPr id="3" name="Picture 2" descr="A screenshot of a video game&#10;&#10;Description automatically generated">
              <a:extLst>
                <a:ext uri="{FF2B5EF4-FFF2-40B4-BE49-F238E27FC236}">
                  <a16:creationId xmlns:a16="http://schemas.microsoft.com/office/drawing/2014/main" id="{E2E45233-B5B6-D519-9AED-58465B34E104}"/>
                </a:ext>
              </a:extLst>
            </p:cNvPr>
            <p:cNvPicPr>
              <a:picLocks noChangeAspect="1"/>
            </p:cNvPicPr>
            <p:nvPr/>
          </p:nvPicPr>
          <p:blipFill>
            <a:blip r:embed="rId3"/>
            <a:stretch>
              <a:fillRect/>
            </a:stretch>
          </p:blipFill>
          <p:spPr>
            <a:xfrm>
              <a:off x="614030" y="3087510"/>
              <a:ext cx="2657344" cy="1490526"/>
            </a:xfrm>
            <a:prstGeom prst="rect">
              <a:avLst/>
            </a:prstGeom>
          </p:spPr>
        </p:pic>
        <p:pic>
          <p:nvPicPr>
            <p:cNvPr id="9" name="Picture 8" descr="A white square object on a black background&#10;&#10;Description automatically generated">
              <a:extLst>
                <a:ext uri="{FF2B5EF4-FFF2-40B4-BE49-F238E27FC236}">
                  <a16:creationId xmlns:a16="http://schemas.microsoft.com/office/drawing/2014/main" id="{67E5644C-D97F-9A04-0563-1E8F12DD0A28}"/>
                </a:ext>
              </a:extLst>
            </p:cNvPr>
            <p:cNvPicPr>
              <a:picLocks noChangeAspect="1"/>
            </p:cNvPicPr>
            <p:nvPr/>
          </p:nvPicPr>
          <p:blipFill>
            <a:blip r:embed="rId4"/>
            <a:stretch>
              <a:fillRect/>
            </a:stretch>
          </p:blipFill>
          <p:spPr>
            <a:xfrm>
              <a:off x="3984728" y="3087510"/>
              <a:ext cx="1516752" cy="1490526"/>
            </a:xfrm>
            <a:prstGeom prst="rect">
              <a:avLst/>
            </a:prstGeom>
          </p:spPr>
        </p:pic>
        <p:pic>
          <p:nvPicPr>
            <p:cNvPr id="11" name="Picture 10" descr="A map of a video game&#10;&#10;Description automatically generated">
              <a:extLst>
                <a:ext uri="{FF2B5EF4-FFF2-40B4-BE49-F238E27FC236}">
                  <a16:creationId xmlns:a16="http://schemas.microsoft.com/office/drawing/2014/main" id="{F8600382-A33D-1A8A-7817-5C22EB6B6114}"/>
                </a:ext>
              </a:extLst>
            </p:cNvPr>
            <p:cNvPicPr>
              <a:picLocks noChangeAspect="1"/>
            </p:cNvPicPr>
            <p:nvPr/>
          </p:nvPicPr>
          <p:blipFill>
            <a:blip r:embed="rId5"/>
            <a:stretch>
              <a:fillRect/>
            </a:stretch>
          </p:blipFill>
          <p:spPr>
            <a:xfrm>
              <a:off x="6286129" y="3087510"/>
              <a:ext cx="1658811" cy="149052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5"/>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6"/>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750" fill="hold"/>
                                        <p:tgtEl>
                                          <p:spTgt spid="7"/>
                                        </p:tgtEl>
                                        <p:attrNameLst>
                                          <p:attrName>ppt_w</p:attrName>
                                        </p:attrNameLst>
                                      </p:cBhvr>
                                      <p:tavLst>
                                        <p:tav tm="0">
                                          <p:val>
                                            <p:strVal val="#ppt_w*0.70"/>
                                          </p:val>
                                        </p:tav>
                                        <p:tav tm="100000">
                                          <p:val>
                                            <p:strVal val="#ppt_w"/>
                                          </p:val>
                                        </p:tav>
                                      </p:tavLst>
                                    </p:anim>
                                    <p:anim calcmode="lin" valueType="num">
                                      <p:cBhvr>
                                        <p:cTn id="12" dur="750" fill="hold"/>
                                        <p:tgtEl>
                                          <p:spTgt spid="7"/>
                                        </p:tgtEl>
                                        <p:attrNameLst>
                                          <p:attrName>ppt_h</p:attrName>
                                        </p:attrNameLst>
                                      </p:cBhvr>
                                      <p:tavLst>
                                        <p:tav tm="0">
                                          <p:val>
                                            <p:strVal val="#ppt_h"/>
                                          </p:val>
                                        </p:tav>
                                        <p:tav tm="100000">
                                          <p:val>
                                            <p:strVal val="#ppt_h"/>
                                          </p:val>
                                        </p:tav>
                                      </p:tavLst>
                                    </p:anim>
                                    <p:animEffect transition="in" filter="fade">
                                      <p:cBhvr>
                                        <p:cTn id="13" dur="7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0" grpId="0"/>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65"/>
        <p:cNvGrpSpPr/>
        <p:nvPr/>
      </p:nvGrpSpPr>
      <p:grpSpPr>
        <a:xfrm>
          <a:off x="0" y="0"/>
          <a:ext cx="0" cy="0"/>
          <a:chOff x="0" y="0"/>
          <a:chExt cx="0" cy="0"/>
        </a:xfrm>
      </p:grpSpPr>
      <p:sp>
        <p:nvSpPr>
          <p:cNvPr id="8" name="Rectangle 7">
            <a:extLst>
              <a:ext uri="{FF2B5EF4-FFF2-40B4-BE49-F238E27FC236}">
                <a16:creationId xmlns:a16="http://schemas.microsoft.com/office/drawing/2014/main" id="{6288EAA3-251B-A4BF-AC3E-6859731568C3}"/>
              </a:ext>
            </a:extLst>
          </p:cNvPr>
          <p:cNvSpPr/>
          <p:nvPr/>
        </p:nvSpPr>
        <p:spPr>
          <a:xfrm>
            <a:off x="377456" y="1153633"/>
            <a:ext cx="8412583" cy="362501"/>
          </a:xfrm>
          <a:prstGeom prst="rect">
            <a:avLst/>
          </a:prstGeom>
          <a:solidFill>
            <a:srgbClr val="FFFBF5"/>
          </a:solidFill>
          <a:ln>
            <a:solidFill>
              <a:srgbClr val="FF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93700" lvl="0" algn="ctr">
              <a:buClr>
                <a:srgbClr val="2D3B45"/>
              </a:buClr>
              <a:buSzPts val="1200"/>
            </a:pPr>
            <a:r>
              <a:rPr lang="en-US" sz="1200" dirty="0">
                <a:solidFill>
                  <a:srgbClr val="2D3B45"/>
                </a:solidFill>
                <a:latin typeface="Times New Roman" panose="02020603050405020304" pitchFamily="18" charset="0"/>
                <a:cs typeface="Times New Roman" panose="02020603050405020304" pitchFamily="18" charset="0"/>
              </a:rPr>
              <a:t>Development of deep learning model for sports predictive algorithms is posed by several technical challenges</a:t>
            </a:r>
          </a:p>
        </p:txBody>
      </p:sp>
      <p:grpSp>
        <p:nvGrpSpPr>
          <p:cNvPr id="11" name="Group 10">
            <a:extLst>
              <a:ext uri="{FF2B5EF4-FFF2-40B4-BE49-F238E27FC236}">
                <a16:creationId xmlns:a16="http://schemas.microsoft.com/office/drawing/2014/main" id="{12C3B676-705C-E8DF-A166-8D27DB377931}"/>
              </a:ext>
            </a:extLst>
          </p:cNvPr>
          <p:cNvGrpSpPr/>
          <p:nvPr/>
        </p:nvGrpSpPr>
        <p:grpSpPr>
          <a:xfrm>
            <a:off x="326648" y="3337406"/>
            <a:ext cx="8392070" cy="829970"/>
            <a:chOff x="604448" y="2089835"/>
            <a:chExt cx="8392070" cy="829970"/>
          </a:xfrm>
        </p:grpSpPr>
        <p:sp>
          <p:nvSpPr>
            <p:cNvPr id="68" name="Google Shape;68;p15"/>
            <p:cNvSpPr/>
            <p:nvPr/>
          </p:nvSpPr>
          <p:spPr>
            <a:xfrm>
              <a:off x="731875" y="2096335"/>
              <a:ext cx="1491000" cy="36250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dk1"/>
                  </a:solidFill>
                  <a:latin typeface="Times New Roman" panose="02020603050405020304" pitchFamily="18" charset="0"/>
                  <a:cs typeface="Times New Roman" panose="02020603050405020304" pitchFamily="18" charset="0"/>
                </a:rPr>
                <a:t>High Dimensionality</a:t>
              </a:r>
              <a:endParaRPr dirty="0">
                <a:latin typeface="Times New Roman" panose="02020603050405020304" pitchFamily="18" charset="0"/>
                <a:cs typeface="Times New Roman" panose="02020603050405020304" pitchFamily="18" charset="0"/>
              </a:endParaRPr>
            </a:p>
          </p:txBody>
        </p:sp>
        <p:sp>
          <p:nvSpPr>
            <p:cNvPr id="69" name="Google Shape;69;p15"/>
            <p:cNvSpPr/>
            <p:nvPr/>
          </p:nvSpPr>
          <p:spPr>
            <a:xfrm>
              <a:off x="3029532" y="2089835"/>
              <a:ext cx="1532773" cy="36250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Times New Roman" panose="02020603050405020304" pitchFamily="18" charset="0"/>
                  <a:cs typeface="Times New Roman" panose="02020603050405020304" pitchFamily="18" charset="0"/>
                </a:rPr>
                <a:t>Temporal Dynamics</a:t>
              </a:r>
              <a:endParaRPr dirty="0">
                <a:latin typeface="Times New Roman" panose="02020603050405020304" pitchFamily="18" charset="0"/>
                <a:cs typeface="Times New Roman" panose="02020603050405020304" pitchFamily="18" charset="0"/>
              </a:endParaRPr>
            </a:p>
          </p:txBody>
        </p:sp>
        <p:sp>
          <p:nvSpPr>
            <p:cNvPr id="70" name="Google Shape;70;p15"/>
            <p:cNvSpPr/>
            <p:nvPr/>
          </p:nvSpPr>
          <p:spPr>
            <a:xfrm>
              <a:off x="5091105" y="2089835"/>
              <a:ext cx="1998094" cy="36250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Times New Roman" panose="02020603050405020304" pitchFamily="18" charset="0"/>
                  <a:cs typeface="Times New Roman" panose="02020603050405020304" pitchFamily="18" charset="0"/>
                </a:rPr>
                <a:t>Variable-Length Sequences</a:t>
              </a:r>
              <a:endParaRPr dirty="0">
                <a:latin typeface="Times New Roman" panose="02020603050405020304" pitchFamily="18" charset="0"/>
                <a:cs typeface="Times New Roman" panose="02020603050405020304" pitchFamily="18" charset="0"/>
              </a:endParaRPr>
            </a:p>
          </p:txBody>
        </p:sp>
        <p:sp>
          <p:nvSpPr>
            <p:cNvPr id="71" name="Google Shape;71;p15"/>
            <p:cNvSpPr/>
            <p:nvPr/>
          </p:nvSpPr>
          <p:spPr>
            <a:xfrm>
              <a:off x="7294118" y="2089835"/>
              <a:ext cx="1702400" cy="36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Times New Roman" panose="02020603050405020304" pitchFamily="18" charset="0"/>
                  <a:cs typeface="Times New Roman" panose="02020603050405020304" pitchFamily="18" charset="0"/>
                </a:rPr>
                <a:t>Real-Time Constraints </a:t>
              </a:r>
              <a:endParaRPr dirty="0">
                <a:latin typeface="Times New Roman" panose="02020603050405020304" pitchFamily="18" charset="0"/>
                <a:cs typeface="Times New Roman" panose="02020603050405020304" pitchFamily="18" charset="0"/>
              </a:endParaRPr>
            </a:p>
          </p:txBody>
        </p:sp>
        <p:sp>
          <p:nvSpPr>
            <p:cNvPr id="72" name="Google Shape;72;p15"/>
            <p:cNvSpPr/>
            <p:nvPr/>
          </p:nvSpPr>
          <p:spPr>
            <a:xfrm>
              <a:off x="604448" y="2586815"/>
              <a:ext cx="1745854" cy="30972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Times New Roman" panose="02020603050405020304" pitchFamily="18" charset="0"/>
                  <a:cs typeface="Times New Roman" panose="02020603050405020304" pitchFamily="18" charset="0"/>
                </a:rPr>
                <a:t>Large Amounts of Data</a:t>
              </a:r>
              <a:endParaRPr dirty="0">
                <a:latin typeface="Times New Roman" panose="02020603050405020304" pitchFamily="18" charset="0"/>
                <a:cs typeface="Times New Roman" panose="02020603050405020304" pitchFamily="18" charset="0"/>
              </a:endParaRPr>
            </a:p>
          </p:txBody>
        </p:sp>
        <p:sp>
          <p:nvSpPr>
            <p:cNvPr id="73" name="Google Shape;73;p15"/>
            <p:cNvSpPr/>
            <p:nvPr/>
          </p:nvSpPr>
          <p:spPr>
            <a:xfrm>
              <a:off x="2695326" y="2583694"/>
              <a:ext cx="2201187" cy="30972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Times New Roman" panose="02020603050405020304" pitchFamily="18" charset="0"/>
                  <a:cs typeface="Times New Roman" panose="02020603050405020304" pitchFamily="18" charset="0"/>
                </a:rPr>
                <a:t>Spatial and Temporal Variability</a:t>
              </a:r>
              <a:endParaRPr dirty="0">
                <a:latin typeface="Times New Roman" panose="02020603050405020304" pitchFamily="18" charset="0"/>
                <a:cs typeface="Times New Roman" panose="02020603050405020304" pitchFamily="18" charset="0"/>
              </a:endParaRPr>
            </a:p>
          </p:txBody>
        </p:sp>
        <p:sp>
          <p:nvSpPr>
            <p:cNvPr id="74" name="Google Shape;74;p15"/>
            <p:cNvSpPr/>
            <p:nvPr/>
          </p:nvSpPr>
          <p:spPr>
            <a:xfrm>
              <a:off x="5241537" y="2595493"/>
              <a:ext cx="1697227" cy="29792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Times New Roman" panose="02020603050405020304" pitchFamily="18" charset="0"/>
                  <a:cs typeface="Times New Roman" panose="02020603050405020304" pitchFamily="18" charset="0"/>
                </a:rPr>
                <a:t>Combining Spatial and Temporal Features</a:t>
              </a:r>
              <a:endParaRPr dirty="0">
                <a:latin typeface="Times New Roman" panose="02020603050405020304" pitchFamily="18" charset="0"/>
                <a:cs typeface="Times New Roman" panose="02020603050405020304" pitchFamily="18" charset="0"/>
              </a:endParaRPr>
            </a:p>
          </p:txBody>
        </p:sp>
        <p:sp>
          <p:nvSpPr>
            <p:cNvPr id="75" name="Google Shape;75;p15"/>
            <p:cNvSpPr/>
            <p:nvPr/>
          </p:nvSpPr>
          <p:spPr>
            <a:xfrm>
              <a:off x="7283788" y="2557305"/>
              <a:ext cx="1510833" cy="36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Times New Roman" panose="02020603050405020304" pitchFamily="18" charset="0"/>
                  <a:cs typeface="Times New Roman" panose="02020603050405020304" pitchFamily="18" charset="0"/>
                </a:rPr>
                <a:t>Context Understanding</a:t>
              </a:r>
              <a:endParaRPr dirty="0">
                <a:latin typeface="Times New Roman" panose="02020603050405020304" pitchFamily="18" charset="0"/>
                <a:cs typeface="Times New Roman" panose="02020603050405020304" pitchFamily="18" charset="0"/>
              </a:endParaRPr>
            </a:p>
          </p:txBody>
        </p:sp>
      </p:grpSp>
      <p:sp>
        <p:nvSpPr>
          <p:cNvPr id="2" name="Parallelogram 1">
            <a:extLst>
              <a:ext uri="{FF2B5EF4-FFF2-40B4-BE49-F238E27FC236}">
                <a16:creationId xmlns:a16="http://schemas.microsoft.com/office/drawing/2014/main" id="{4D04A127-7255-3EF6-D05A-0E3F884F022C}"/>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60;p14">
            <a:extLst>
              <a:ext uri="{FF2B5EF4-FFF2-40B4-BE49-F238E27FC236}">
                <a16:creationId xmlns:a16="http://schemas.microsoft.com/office/drawing/2014/main" id="{05286714-8168-590A-9759-EB44DA94BB43}"/>
              </a:ext>
            </a:extLst>
          </p:cNvPr>
          <p:cNvSpPr txBox="1">
            <a:spLocks/>
          </p:cNvSpPr>
          <p:nvPr/>
        </p:nvSpPr>
        <p:spPr>
          <a:xfrm>
            <a:off x="2793422" y="288275"/>
            <a:ext cx="3458522"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err="1">
                <a:solidFill>
                  <a:srgbClr val="FFFBF5"/>
                </a:solidFill>
              </a:rPr>
              <a:t>Techinical</a:t>
            </a:r>
            <a:r>
              <a:rPr lang="en-US" dirty="0">
                <a:solidFill>
                  <a:srgbClr val="FFFBF5"/>
                </a:solidFill>
              </a:rPr>
              <a:t> Challenges </a:t>
            </a:r>
            <a:endParaRPr lang="en-US" dirty="0"/>
          </a:p>
        </p:txBody>
      </p:sp>
      <p:sp>
        <p:nvSpPr>
          <p:cNvPr id="4" name="Trapezoid 3">
            <a:extLst>
              <a:ext uri="{FF2B5EF4-FFF2-40B4-BE49-F238E27FC236}">
                <a16:creationId xmlns:a16="http://schemas.microsoft.com/office/drawing/2014/main" id="{744F52BE-5F4F-D424-5BA0-C1E232FF8305}"/>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apezoid 4">
            <a:extLst>
              <a:ext uri="{FF2B5EF4-FFF2-40B4-BE49-F238E27FC236}">
                <a16:creationId xmlns:a16="http://schemas.microsoft.com/office/drawing/2014/main" id="{23B2BE79-716B-190F-D45D-5CAAE1A3522A}"/>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939151-B856-3244-A11D-F8EFF3562065}"/>
              </a:ext>
            </a:extLst>
          </p:cNvPr>
          <p:cNvSpPr/>
          <p:nvPr/>
        </p:nvSpPr>
        <p:spPr>
          <a:xfrm>
            <a:off x="377456" y="2750723"/>
            <a:ext cx="8412583" cy="362501"/>
          </a:xfrm>
          <a:prstGeom prst="rect">
            <a:avLst/>
          </a:prstGeom>
          <a:solidFill>
            <a:srgbClr val="FFFBF5"/>
          </a:solidFill>
          <a:ln>
            <a:solidFill>
              <a:srgbClr val="FF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93700" lvl="0" algn="ctr" rtl="0">
              <a:spcBef>
                <a:spcPts val="0"/>
              </a:spcBef>
              <a:spcAft>
                <a:spcPts val="0"/>
              </a:spcAft>
              <a:buClr>
                <a:srgbClr val="2D3B45"/>
              </a:buClr>
              <a:buSzPts val="1200"/>
            </a:pPr>
            <a:r>
              <a:rPr lang="en-US" sz="1200" dirty="0">
                <a:solidFill>
                  <a:srgbClr val="2D3B45"/>
                </a:solidFill>
                <a:latin typeface="Times New Roman" panose="02020603050405020304" pitchFamily="18" charset="0"/>
                <a:cs typeface="Times New Roman" panose="02020603050405020304" pitchFamily="18" charset="0"/>
              </a:rPr>
              <a:t>Video understanding tasks pose several challenges for deep learning models due to the inherent complexity of spatiotemporal data. </a:t>
            </a:r>
          </a:p>
        </p:txBody>
      </p:sp>
      <p:grpSp>
        <p:nvGrpSpPr>
          <p:cNvPr id="7" name="Group 6">
            <a:extLst>
              <a:ext uri="{FF2B5EF4-FFF2-40B4-BE49-F238E27FC236}">
                <a16:creationId xmlns:a16="http://schemas.microsoft.com/office/drawing/2014/main" id="{5BF5EBE3-D91C-898B-4AFD-C6964F00E2A9}"/>
              </a:ext>
            </a:extLst>
          </p:cNvPr>
          <p:cNvGrpSpPr/>
          <p:nvPr/>
        </p:nvGrpSpPr>
        <p:grpSpPr>
          <a:xfrm>
            <a:off x="365708" y="1649964"/>
            <a:ext cx="8425868" cy="516283"/>
            <a:chOff x="731875" y="2094584"/>
            <a:chExt cx="8425868" cy="516283"/>
          </a:xfrm>
        </p:grpSpPr>
        <p:sp>
          <p:nvSpPr>
            <p:cNvPr id="9" name="Google Shape;68;p15">
              <a:extLst>
                <a:ext uri="{FF2B5EF4-FFF2-40B4-BE49-F238E27FC236}">
                  <a16:creationId xmlns:a16="http://schemas.microsoft.com/office/drawing/2014/main" id="{B532B347-7B26-500C-54ED-396BBAE1182B}"/>
                </a:ext>
              </a:extLst>
            </p:cNvPr>
            <p:cNvSpPr/>
            <p:nvPr/>
          </p:nvSpPr>
          <p:spPr>
            <a:xfrm>
              <a:off x="731875" y="2094584"/>
              <a:ext cx="1532773" cy="51628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dk1"/>
                  </a:solidFill>
                  <a:latin typeface="Times New Roman" panose="02020603050405020304" pitchFamily="18" charset="0"/>
                  <a:cs typeface="Times New Roman" panose="02020603050405020304" pitchFamily="18" charset="0"/>
                </a:rPr>
                <a:t>Complexity of Sports and Player-Team Dynamics</a:t>
              </a:r>
              <a:endParaRPr dirty="0">
                <a:latin typeface="Times New Roman" panose="02020603050405020304" pitchFamily="18" charset="0"/>
                <a:cs typeface="Times New Roman" panose="02020603050405020304" pitchFamily="18" charset="0"/>
              </a:endParaRPr>
            </a:p>
          </p:txBody>
        </p:sp>
        <p:sp>
          <p:nvSpPr>
            <p:cNvPr id="10" name="Google Shape;69;p15">
              <a:extLst>
                <a:ext uri="{FF2B5EF4-FFF2-40B4-BE49-F238E27FC236}">
                  <a16:creationId xmlns:a16="http://schemas.microsoft.com/office/drawing/2014/main" id="{25C88AB2-9010-C6A1-419F-0EA00115A6FD}"/>
                </a:ext>
              </a:extLst>
            </p:cNvPr>
            <p:cNvSpPr/>
            <p:nvPr/>
          </p:nvSpPr>
          <p:spPr>
            <a:xfrm>
              <a:off x="2817924" y="2195267"/>
              <a:ext cx="1532773" cy="36250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Times New Roman" panose="02020603050405020304" pitchFamily="18" charset="0"/>
                  <a:cs typeface="Times New Roman" panose="02020603050405020304" pitchFamily="18" charset="0"/>
                </a:rPr>
                <a:t>Interference of external factors</a:t>
              </a:r>
              <a:endParaRPr dirty="0">
                <a:latin typeface="Times New Roman" panose="02020603050405020304" pitchFamily="18" charset="0"/>
                <a:cs typeface="Times New Roman" panose="02020603050405020304" pitchFamily="18" charset="0"/>
              </a:endParaRPr>
            </a:p>
          </p:txBody>
        </p:sp>
        <p:sp>
          <p:nvSpPr>
            <p:cNvPr id="12" name="Google Shape;70;p15">
              <a:extLst>
                <a:ext uri="{FF2B5EF4-FFF2-40B4-BE49-F238E27FC236}">
                  <a16:creationId xmlns:a16="http://schemas.microsoft.com/office/drawing/2014/main" id="{E04396CB-EA12-CEA8-034F-FDB68A0A24CF}"/>
                </a:ext>
              </a:extLst>
            </p:cNvPr>
            <p:cNvSpPr/>
            <p:nvPr/>
          </p:nvSpPr>
          <p:spPr>
            <a:xfrm>
              <a:off x="4903973" y="2192613"/>
              <a:ext cx="1998094" cy="36250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Times New Roman" panose="02020603050405020304" pitchFamily="18" charset="0"/>
                  <a:cs typeface="Times New Roman" panose="02020603050405020304" pitchFamily="18" charset="0"/>
                </a:rPr>
                <a:t>E-sports Meta Shifts</a:t>
              </a:r>
              <a:endParaRPr dirty="0">
                <a:latin typeface="Times New Roman" panose="02020603050405020304" pitchFamily="18" charset="0"/>
                <a:cs typeface="Times New Roman" panose="02020603050405020304" pitchFamily="18" charset="0"/>
              </a:endParaRPr>
            </a:p>
          </p:txBody>
        </p:sp>
        <p:sp>
          <p:nvSpPr>
            <p:cNvPr id="13" name="Google Shape;71;p15">
              <a:extLst>
                <a:ext uri="{FF2B5EF4-FFF2-40B4-BE49-F238E27FC236}">
                  <a16:creationId xmlns:a16="http://schemas.microsoft.com/office/drawing/2014/main" id="{B0A73D63-54A5-E5AB-F11C-4D52F745C2B3}"/>
                </a:ext>
              </a:extLst>
            </p:cNvPr>
            <p:cNvSpPr/>
            <p:nvPr/>
          </p:nvSpPr>
          <p:spPr>
            <a:xfrm>
              <a:off x="7455343" y="2186647"/>
              <a:ext cx="1702400" cy="36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Times New Roman" panose="02020603050405020304" pitchFamily="18" charset="0"/>
                  <a:cs typeface="Times New Roman" panose="02020603050405020304" pitchFamily="18" charset="0"/>
                </a:rPr>
                <a:t>Esports Genre Variation</a:t>
              </a:r>
              <a:endParaRPr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4"/>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5"/>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750" fill="hold"/>
                                        <p:tgtEl>
                                          <p:spTgt spid="2"/>
                                        </p:tgtEl>
                                        <p:attrNameLst>
                                          <p:attrName>ppt_w</p:attrName>
                                        </p:attrNameLst>
                                      </p:cBhvr>
                                      <p:tavLst>
                                        <p:tav tm="0">
                                          <p:val>
                                            <p:strVal val="#ppt_w*0.70"/>
                                          </p:val>
                                        </p:tav>
                                        <p:tav tm="100000">
                                          <p:val>
                                            <p:strVal val="#ppt_w"/>
                                          </p:val>
                                        </p:tav>
                                      </p:tavLst>
                                    </p:anim>
                                    <p:anim calcmode="lin" valueType="num">
                                      <p:cBhvr>
                                        <p:cTn id="12" dur="750" fill="hold"/>
                                        <p:tgtEl>
                                          <p:spTgt spid="2"/>
                                        </p:tgtEl>
                                        <p:attrNameLst>
                                          <p:attrName>ppt_h</p:attrName>
                                        </p:attrNameLst>
                                      </p:cBhvr>
                                      <p:tavLst>
                                        <p:tav tm="0">
                                          <p:val>
                                            <p:strVal val="#ppt_h"/>
                                          </p:val>
                                        </p:tav>
                                        <p:tav tm="100000">
                                          <p:val>
                                            <p:strVal val="#ppt_h"/>
                                          </p:val>
                                        </p:tav>
                                      </p:tavLst>
                                    </p:anim>
                                    <p:animEffect transition="in" filter="fade">
                                      <p:cBhvr>
                                        <p:cTn id="13" dur="750"/>
                                        <p:tgtEl>
                                          <p:spTgt spid="2"/>
                                        </p:tgtEl>
                                      </p:cBhvr>
                                    </p:animEffect>
                                  </p:childTnLst>
                                </p:cTn>
                              </p:par>
                              <p:par>
                                <p:cTn id="14" presetID="1" presetClass="entr" presetSubtype="0" fill="hold" grpId="0" nodeType="withEffect">
                                  <p:stCondLst>
                                    <p:cond delay="0"/>
                                  </p:stCondLst>
                                  <p:childTnLst>
                                    <p:set>
                                      <p:cBhvr>
                                        <p:cTn id="15" dur="1" fill="hold">
                                          <p:stCondLst>
                                            <p:cond delay="749"/>
                                          </p:stCondLst>
                                        </p:cTn>
                                        <p:tgtEl>
                                          <p:spTgt spid="3"/>
                                        </p:tgtEl>
                                        <p:attrNameLst>
                                          <p:attrName>style.visibility</p:attrName>
                                        </p:attrNameLst>
                                      </p:cBhvr>
                                      <p:to>
                                        <p:strVal val="visible"/>
                                      </p:to>
                                    </p:set>
                                  </p:childTnLst>
                                </p:cTn>
                              </p:par>
                              <p:par>
                                <p:cTn id="16" presetID="55"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strVal val="#ppt_w*0.70"/>
                                          </p:val>
                                        </p:tav>
                                        <p:tav tm="100000">
                                          <p:val>
                                            <p:strVal val="#ppt_w"/>
                                          </p:val>
                                        </p:tav>
                                      </p:tavLst>
                                    </p:anim>
                                    <p:anim calcmode="lin" valueType="num">
                                      <p:cBhvr>
                                        <p:cTn id="19" dur="500" fill="hold"/>
                                        <p:tgtEl>
                                          <p:spTgt spid="8"/>
                                        </p:tgtEl>
                                        <p:attrNameLst>
                                          <p:attrName>ppt_h</p:attrName>
                                        </p:attrNameLst>
                                      </p:cBhvr>
                                      <p:tavLst>
                                        <p:tav tm="0">
                                          <p:val>
                                            <p:strVal val="#ppt_h"/>
                                          </p:val>
                                        </p:tav>
                                        <p:tav tm="100000">
                                          <p:val>
                                            <p:strVal val="#ppt_h"/>
                                          </p:val>
                                        </p:tav>
                                      </p:tavLst>
                                    </p:anim>
                                    <p:animEffect transition="in" filter="fade">
                                      <p:cBhvr>
                                        <p:cTn id="20" dur="500"/>
                                        <p:tgtEl>
                                          <p:spTgt spid="8"/>
                                        </p:tgtEl>
                                      </p:cBhvr>
                                    </p:animEffect>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strVal val="#ppt_w*0.7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animEffect transition="in" filter="fade">
                                      <p:cBhvr>
                                        <p:cTn id="29" dur="500"/>
                                        <p:tgtEl>
                                          <p:spTgt spid="6"/>
                                        </p:tgtEl>
                                      </p:cBhvr>
                                    </p:animEffect>
                                  </p:childTnLst>
                                </p:cTn>
                              </p:par>
                            </p:childTnLst>
                          </p:cTn>
                        </p:par>
                        <p:par>
                          <p:cTn id="30" fill="hold">
                            <p:stCondLst>
                              <p:cond delay="1250"/>
                            </p:stCondLst>
                            <p:childTnLst>
                              <p:par>
                                <p:cTn id="31" presetID="10"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79"/>
        <p:cNvGrpSpPr/>
        <p:nvPr/>
      </p:nvGrpSpPr>
      <p:grpSpPr>
        <a:xfrm>
          <a:off x="0" y="0"/>
          <a:ext cx="0" cy="0"/>
          <a:chOff x="0" y="0"/>
          <a:chExt cx="0" cy="0"/>
        </a:xfrm>
      </p:grpSpPr>
      <p:sp>
        <p:nvSpPr>
          <p:cNvPr id="4" name="Parallelogram 3">
            <a:extLst>
              <a:ext uri="{FF2B5EF4-FFF2-40B4-BE49-F238E27FC236}">
                <a16:creationId xmlns:a16="http://schemas.microsoft.com/office/drawing/2014/main" id="{06DF82F4-2FEB-8366-E586-8316C98411B0}"/>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0;p14">
            <a:extLst>
              <a:ext uri="{FF2B5EF4-FFF2-40B4-BE49-F238E27FC236}">
                <a16:creationId xmlns:a16="http://schemas.microsoft.com/office/drawing/2014/main" id="{EEE45821-E180-70E7-F0F6-5C224A53D3BA}"/>
              </a:ext>
            </a:extLst>
          </p:cNvPr>
          <p:cNvSpPr txBox="1">
            <a:spLocks noGrp="1"/>
          </p:cNvSpPr>
          <p:nvPr>
            <p:ph type="title"/>
          </p:nvPr>
        </p:nvSpPr>
        <p:spPr>
          <a:xfrm>
            <a:off x="2793422" y="288275"/>
            <a:ext cx="321495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FBF5"/>
                </a:solidFill>
              </a:rPr>
              <a:t>Related Works</a:t>
            </a:r>
            <a:endParaRPr dirty="0"/>
          </a:p>
        </p:txBody>
      </p:sp>
      <p:sp>
        <p:nvSpPr>
          <p:cNvPr id="6" name="Trapezoid 5">
            <a:extLst>
              <a:ext uri="{FF2B5EF4-FFF2-40B4-BE49-F238E27FC236}">
                <a16:creationId xmlns:a16="http://schemas.microsoft.com/office/drawing/2014/main" id="{B04807B7-27FE-1611-A98E-1ECE1986866E}"/>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09E5EF80-151A-3498-D273-B3312779F839}"/>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8E231FB-64BD-9D2D-95D7-206E0980D44C}"/>
              </a:ext>
            </a:extLst>
          </p:cNvPr>
          <p:cNvGrpSpPr/>
          <p:nvPr/>
        </p:nvGrpSpPr>
        <p:grpSpPr>
          <a:xfrm>
            <a:off x="361742" y="1112006"/>
            <a:ext cx="8285186" cy="3194831"/>
            <a:chOff x="361742" y="1112006"/>
            <a:chExt cx="8285186" cy="3194831"/>
          </a:xfrm>
        </p:grpSpPr>
        <p:sp>
          <p:nvSpPr>
            <p:cNvPr id="2" name="Rectangle: Rounded Corners 1">
              <a:extLst>
                <a:ext uri="{FF2B5EF4-FFF2-40B4-BE49-F238E27FC236}">
                  <a16:creationId xmlns:a16="http://schemas.microsoft.com/office/drawing/2014/main" id="{C9AA370A-3760-6036-1862-2896FB03D1B1}"/>
                </a:ext>
              </a:extLst>
            </p:cNvPr>
            <p:cNvSpPr/>
            <p:nvPr/>
          </p:nvSpPr>
          <p:spPr>
            <a:xfrm>
              <a:off x="614030" y="1112006"/>
              <a:ext cx="8032898" cy="662607"/>
            </a:xfrm>
            <a:prstGeom prst="roundRect">
              <a:avLst/>
            </a:prstGeom>
            <a:solidFill>
              <a:srgbClr val="FFFBF5"/>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Win Prediction in Multiplayer Esports: Live Professional Match Prediction</a:t>
              </a:r>
            </a:p>
            <a:p>
              <a:pPr algn="ctr"/>
              <a:r>
                <a:rPr lang="en-US" sz="1000" dirty="0">
                  <a:solidFill>
                    <a:sysClr val="windowText" lastClr="000000"/>
                  </a:solidFill>
                </a:rPr>
                <a:t>Victoria J. Hodge , Sam Devlin , Nick </a:t>
              </a:r>
              <a:r>
                <a:rPr lang="en-US" sz="1000" dirty="0" err="1">
                  <a:solidFill>
                    <a:sysClr val="windowText" lastClr="000000"/>
                  </a:solidFill>
                </a:rPr>
                <a:t>Sephton</a:t>
              </a:r>
              <a:r>
                <a:rPr lang="en-US" sz="1000" dirty="0">
                  <a:solidFill>
                    <a:sysClr val="windowText" lastClr="000000"/>
                  </a:solidFill>
                </a:rPr>
                <a:t> , Florian Block, Peter I. Cowling and Anders </a:t>
              </a:r>
              <a:r>
                <a:rPr lang="en-US" sz="1000" dirty="0" err="1">
                  <a:solidFill>
                    <a:sysClr val="windowText" lastClr="000000"/>
                  </a:solidFill>
                </a:rPr>
                <a:t>Drachen</a:t>
              </a:r>
              <a:endParaRPr lang="en-US" sz="1000" dirty="0">
                <a:solidFill>
                  <a:sysClr val="windowText" lastClr="000000"/>
                </a:solidFill>
              </a:endParaRPr>
            </a:p>
          </p:txBody>
        </p:sp>
        <p:pic>
          <p:nvPicPr>
            <p:cNvPr id="9" name="Picture 8">
              <a:extLst>
                <a:ext uri="{FF2B5EF4-FFF2-40B4-BE49-F238E27FC236}">
                  <a16:creationId xmlns:a16="http://schemas.microsoft.com/office/drawing/2014/main" id="{7B1A02F5-DD18-AE88-DD22-A83E71506C9E}"/>
                </a:ext>
              </a:extLst>
            </p:cNvPr>
            <p:cNvPicPr>
              <a:picLocks noChangeAspect="1"/>
            </p:cNvPicPr>
            <p:nvPr/>
          </p:nvPicPr>
          <p:blipFill>
            <a:blip r:embed="rId3"/>
            <a:stretch>
              <a:fillRect/>
            </a:stretch>
          </p:blipFill>
          <p:spPr>
            <a:xfrm>
              <a:off x="2447960" y="1980691"/>
              <a:ext cx="3729218" cy="2326146"/>
            </a:xfrm>
            <a:prstGeom prst="rect">
              <a:avLst/>
            </a:prstGeom>
          </p:spPr>
        </p:pic>
        <p:sp>
          <p:nvSpPr>
            <p:cNvPr id="10" name="Callout: Line 9">
              <a:extLst>
                <a:ext uri="{FF2B5EF4-FFF2-40B4-BE49-F238E27FC236}">
                  <a16:creationId xmlns:a16="http://schemas.microsoft.com/office/drawing/2014/main" id="{9B6BA0C1-6708-F010-8BA4-9C37DAA9F5F5}"/>
                </a:ext>
              </a:extLst>
            </p:cNvPr>
            <p:cNvSpPr/>
            <p:nvPr/>
          </p:nvSpPr>
          <p:spPr>
            <a:xfrm>
              <a:off x="361742" y="1939332"/>
              <a:ext cx="1507251" cy="1467059"/>
            </a:xfrm>
            <a:prstGeom prst="borderCallout1">
              <a:avLst>
                <a:gd name="adj1" fmla="val 131076"/>
                <a:gd name="adj2" fmla="val 177732"/>
                <a:gd name="adj3" fmla="val 52104"/>
                <a:gd name="adj4" fmla="val 99472"/>
              </a:avLst>
            </a:prstGeom>
            <a:solidFill>
              <a:srgbClr val="FFFBF5"/>
            </a:solidFill>
            <a:ln>
              <a:solidFill>
                <a:srgbClr val="72B3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Linear Regression</a:t>
              </a:r>
            </a:p>
            <a:p>
              <a:pPr algn="ctr"/>
              <a:r>
                <a:rPr lang="en-US" sz="1200" dirty="0">
                  <a:solidFill>
                    <a:schemeClr val="tx1"/>
                  </a:solidFill>
                </a:rPr>
                <a:t>-------------------------</a:t>
              </a:r>
            </a:p>
            <a:p>
              <a:pPr algn="ctr"/>
              <a:r>
                <a:rPr lang="en-US" sz="1200" dirty="0">
                  <a:solidFill>
                    <a:schemeClr val="tx1"/>
                  </a:solidFill>
                </a:rPr>
                <a:t>Random Forest</a:t>
              </a:r>
            </a:p>
            <a:p>
              <a:pPr algn="ctr"/>
              <a:r>
                <a:rPr lang="en-US" sz="1200" dirty="0">
                  <a:solidFill>
                    <a:schemeClr val="tx1"/>
                  </a:solidFill>
                </a:rPr>
                <a:t>-------------------------</a:t>
              </a:r>
            </a:p>
            <a:p>
              <a:pPr algn="ctr"/>
              <a:r>
                <a:rPr lang="en-US" sz="1200" dirty="0">
                  <a:solidFill>
                    <a:schemeClr val="tx1"/>
                  </a:solidFill>
                </a:rPr>
                <a:t>Gradient Boosting Framework</a:t>
              </a:r>
            </a:p>
          </p:txBody>
        </p:sp>
        <p:sp>
          <p:nvSpPr>
            <p:cNvPr id="11" name="Rectangle 10">
              <a:extLst>
                <a:ext uri="{FF2B5EF4-FFF2-40B4-BE49-F238E27FC236}">
                  <a16:creationId xmlns:a16="http://schemas.microsoft.com/office/drawing/2014/main" id="{428D6861-E79B-4577-5A1E-9B52B2E849E9}"/>
                </a:ext>
              </a:extLst>
            </p:cNvPr>
            <p:cNvSpPr/>
            <p:nvPr/>
          </p:nvSpPr>
          <p:spPr>
            <a:xfrm>
              <a:off x="4672484" y="2924070"/>
              <a:ext cx="1391696" cy="1107424"/>
            </a:xfrm>
            <a:prstGeom prst="rect">
              <a:avLst/>
            </a:prstGeom>
            <a:no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llout: Line 11">
              <a:extLst>
                <a:ext uri="{FF2B5EF4-FFF2-40B4-BE49-F238E27FC236}">
                  <a16:creationId xmlns:a16="http://schemas.microsoft.com/office/drawing/2014/main" id="{09E7205C-24A4-BD39-23FA-C7E329ABA796}"/>
                </a:ext>
              </a:extLst>
            </p:cNvPr>
            <p:cNvSpPr/>
            <p:nvPr/>
          </p:nvSpPr>
          <p:spPr>
            <a:xfrm>
              <a:off x="7179547" y="2436725"/>
              <a:ext cx="1346479" cy="1160585"/>
            </a:xfrm>
            <a:prstGeom prst="borderCallout1">
              <a:avLst>
                <a:gd name="adj1" fmla="val 49053"/>
                <a:gd name="adj2" fmla="val -497"/>
                <a:gd name="adj3" fmla="val 82197"/>
                <a:gd name="adj4" fmla="val -83109"/>
              </a:avLst>
            </a:prstGeom>
            <a:solidFill>
              <a:srgbClr val="FFFBF5"/>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 of Server logs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6"/>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7"/>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ppt_w*0.70"/>
                                          </p:val>
                                        </p:tav>
                                        <p:tav tm="100000">
                                          <p:val>
                                            <p:strVal val="#ppt_w"/>
                                          </p:val>
                                        </p:tav>
                                      </p:tavLst>
                                    </p:anim>
                                    <p:anim calcmode="lin" valueType="num">
                                      <p:cBhvr>
                                        <p:cTn id="12" dur="750" fill="hold"/>
                                        <p:tgtEl>
                                          <p:spTgt spid="4"/>
                                        </p:tgtEl>
                                        <p:attrNameLst>
                                          <p:attrName>ppt_h</p:attrName>
                                        </p:attrNameLst>
                                      </p:cBhvr>
                                      <p:tavLst>
                                        <p:tav tm="0">
                                          <p:val>
                                            <p:strVal val="#ppt_h"/>
                                          </p:val>
                                        </p:tav>
                                        <p:tav tm="100000">
                                          <p:val>
                                            <p:strVal val="#ppt_h"/>
                                          </p:val>
                                        </p:tav>
                                      </p:tavLst>
                                    </p:anim>
                                    <p:animEffect transition="in" filter="fade">
                                      <p:cBhvr>
                                        <p:cTn id="13" dur="7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79"/>
        <p:cNvGrpSpPr/>
        <p:nvPr/>
      </p:nvGrpSpPr>
      <p:grpSpPr>
        <a:xfrm>
          <a:off x="0" y="0"/>
          <a:ext cx="0" cy="0"/>
          <a:chOff x="0" y="0"/>
          <a:chExt cx="0" cy="0"/>
        </a:xfrm>
      </p:grpSpPr>
      <p:sp>
        <p:nvSpPr>
          <p:cNvPr id="4" name="Parallelogram 3">
            <a:extLst>
              <a:ext uri="{FF2B5EF4-FFF2-40B4-BE49-F238E27FC236}">
                <a16:creationId xmlns:a16="http://schemas.microsoft.com/office/drawing/2014/main" id="{06DF82F4-2FEB-8366-E586-8316C98411B0}"/>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0;p14">
            <a:extLst>
              <a:ext uri="{FF2B5EF4-FFF2-40B4-BE49-F238E27FC236}">
                <a16:creationId xmlns:a16="http://schemas.microsoft.com/office/drawing/2014/main" id="{EEE45821-E180-70E7-F0F6-5C224A53D3BA}"/>
              </a:ext>
            </a:extLst>
          </p:cNvPr>
          <p:cNvSpPr txBox="1">
            <a:spLocks noGrp="1"/>
          </p:cNvSpPr>
          <p:nvPr>
            <p:ph type="title"/>
          </p:nvPr>
        </p:nvSpPr>
        <p:spPr>
          <a:xfrm>
            <a:off x="2793422" y="288275"/>
            <a:ext cx="321495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FBF5"/>
                </a:solidFill>
              </a:rPr>
              <a:t>Related Works</a:t>
            </a:r>
            <a:endParaRPr dirty="0"/>
          </a:p>
        </p:txBody>
      </p:sp>
      <p:sp>
        <p:nvSpPr>
          <p:cNvPr id="6" name="Trapezoid 5">
            <a:extLst>
              <a:ext uri="{FF2B5EF4-FFF2-40B4-BE49-F238E27FC236}">
                <a16:creationId xmlns:a16="http://schemas.microsoft.com/office/drawing/2014/main" id="{B04807B7-27FE-1611-A98E-1ECE1986866E}"/>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09E5EF80-151A-3498-D273-B3312779F839}"/>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C9AA370A-3760-6036-1862-2896FB03D1B1}"/>
              </a:ext>
            </a:extLst>
          </p:cNvPr>
          <p:cNvSpPr/>
          <p:nvPr/>
        </p:nvSpPr>
        <p:spPr>
          <a:xfrm>
            <a:off x="1391415" y="1388235"/>
            <a:ext cx="6018963" cy="641220"/>
          </a:xfrm>
          <a:prstGeom prst="roundRect">
            <a:avLst/>
          </a:prstGeom>
          <a:solidFill>
            <a:srgbClr val="FFFBF5"/>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Arial" panose="020B0604020202020204" pitchFamily="34" charset="0"/>
              </a:rPr>
              <a:t>Predicting game outcome in multiplayer online battle arena games</a:t>
            </a:r>
          </a:p>
          <a:p>
            <a:pPr algn="ctr"/>
            <a:r>
              <a:rPr lang="en-US" sz="1000" b="0" i="0" dirty="0">
                <a:solidFill>
                  <a:schemeClr val="tx1"/>
                </a:solidFill>
                <a:effectLst/>
                <a:latin typeface="Arial" panose="020B0604020202020204" pitchFamily="34" charset="0"/>
              </a:rPr>
              <a:t>Seung-Jin Hong Sang-Kwang Lee and </a:t>
            </a:r>
            <a:r>
              <a:rPr lang="en-US" sz="1000" b="0" i="0" dirty="0" err="1">
                <a:solidFill>
                  <a:schemeClr val="tx1"/>
                </a:solidFill>
                <a:effectLst/>
                <a:latin typeface="Arial" panose="020B0604020202020204" pitchFamily="34" charset="0"/>
              </a:rPr>
              <a:t>Seong</a:t>
            </a:r>
            <a:r>
              <a:rPr lang="en-US" sz="1000" b="0" i="0" dirty="0">
                <a:solidFill>
                  <a:schemeClr val="tx1"/>
                </a:solidFill>
                <a:effectLst/>
                <a:latin typeface="Arial" panose="020B0604020202020204" pitchFamily="34" charset="0"/>
              </a:rPr>
              <a:t>-Il Yang.</a:t>
            </a:r>
            <a:br>
              <a:rPr lang="en-US" sz="1000" dirty="0">
                <a:solidFill>
                  <a:schemeClr val="tx1"/>
                </a:solidFill>
              </a:rPr>
            </a:br>
            <a:r>
              <a:rPr lang="en-US" sz="1000" b="0" i="0" dirty="0">
                <a:solidFill>
                  <a:schemeClr val="tx1"/>
                </a:solidFill>
                <a:effectLst/>
                <a:latin typeface="Arial" panose="020B0604020202020204" pitchFamily="34" charset="0"/>
              </a:rPr>
              <a:t>. </a:t>
            </a:r>
            <a:endParaRPr lang="en-US" sz="1000" dirty="0">
              <a:solidFill>
                <a:schemeClr val="tx1"/>
              </a:solidFill>
            </a:endParaRPr>
          </a:p>
        </p:txBody>
      </p:sp>
      <p:sp>
        <p:nvSpPr>
          <p:cNvPr id="13" name="Rectangle: Rounded Corners 12">
            <a:extLst>
              <a:ext uri="{FF2B5EF4-FFF2-40B4-BE49-F238E27FC236}">
                <a16:creationId xmlns:a16="http://schemas.microsoft.com/office/drawing/2014/main" id="{A632AB49-C61D-5C27-488A-514837566FD0}"/>
              </a:ext>
            </a:extLst>
          </p:cNvPr>
          <p:cNvSpPr/>
          <p:nvPr/>
        </p:nvSpPr>
        <p:spPr>
          <a:xfrm>
            <a:off x="1391415" y="2553387"/>
            <a:ext cx="6018964" cy="584703"/>
          </a:xfrm>
          <a:prstGeom prst="roundRect">
            <a:avLst/>
          </a:prstGeom>
          <a:solidFill>
            <a:srgbClr val="FFFBF5"/>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Arial" panose="020B0604020202020204" pitchFamily="34" charset="0"/>
              </a:rPr>
              <a:t>Machine learning models for </a:t>
            </a:r>
            <a:r>
              <a:rPr lang="en-US" b="0" i="0" dirty="0" err="1">
                <a:solidFill>
                  <a:schemeClr val="tx1"/>
                </a:solidFill>
                <a:effectLst/>
                <a:latin typeface="Arial" panose="020B0604020202020204" pitchFamily="34" charset="0"/>
              </a:rPr>
              <a:t>dota</a:t>
            </a:r>
            <a:r>
              <a:rPr lang="en-US" b="0" i="0" dirty="0">
                <a:solidFill>
                  <a:schemeClr val="tx1"/>
                </a:solidFill>
                <a:effectLst/>
                <a:latin typeface="Arial" panose="020B0604020202020204" pitchFamily="34" charset="0"/>
              </a:rPr>
              <a:t> 2 outcomes prediction</a:t>
            </a:r>
          </a:p>
          <a:p>
            <a:pPr algn="ctr"/>
            <a:r>
              <a:rPr lang="en-US" sz="1000" b="0" i="0" dirty="0" err="1">
                <a:solidFill>
                  <a:schemeClr val="tx1"/>
                </a:solidFill>
                <a:effectLst/>
                <a:latin typeface="Arial" panose="020B0604020202020204" pitchFamily="34" charset="0"/>
              </a:rPr>
              <a:t>Kodirjon</a:t>
            </a:r>
            <a:r>
              <a:rPr lang="en-US" sz="1000" b="0" i="0" dirty="0">
                <a:solidFill>
                  <a:schemeClr val="tx1"/>
                </a:solidFill>
                <a:effectLst/>
                <a:latin typeface="Arial" panose="020B0604020202020204" pitchFamily="34" charset="0"/>
              </a:rPr>
              <a:t> </a:t>
            </a:r>
            <a:r>
              <a:rPr lang="en-US" sz="1000" b="0" i="0" dirty="0" err="1">
                <a:solidFill>
                  <a:schemeClr val="tx1"/>
                </a:solidFill>
                <a:effectLst/>
                <a:latin typeface="Arial" panose="020B0604020202020204" pitchFamily="34" charset="0"/>
              </a:rPr>
              <a:t>Akhmedov</a:t>
            </a:r>
            <a:r>
              <a:rPr lang="en-US" sz="1000" b="0" i="0" dirty="0">
                <a:solidFill>
                  <a:schemeClr val="tx1"/>
                </a:solidFill>
                <a:effectLst/>
                <a:latin typeface="Arial" panose="020B0604020202020204" pitchFamily="34" charset="0"/>
              </a:rPr>
              <a:t> and Anh Huy Phan</a:t>
            </a:r>
            <a:endParaRPr lang="en-US" sz="1000" dirty="0">
              <a:solidFill>
                <a:schemeClr val="tx1"/>
              </a:solidFill>
            </a:endParaRPr>
          </a:p>
        </p:txBody>
      </p:sp>
      <p:sp>
        <p:nvSpPr>
          <p:cNvPr id="3" name="Rectangle: Rounded Corners 2">
            <a:extLst>
              <a:ext uri="{FF2B5EF4-FFF2-40B4-BE49-F238E27FC236}">
                <a16:creationId xmlns:a16="http://schemas.microsoft.com/office/drawing/2014/main" id="{6D52BF75-F041-055F-6F19-7AFFF759B6BA}"/>
              </a:ext>
            </a:extLst>
          </p:cNvPr>
          <p:cNvSpPr/>
          <p:nvPr/>
        </p:nvSpPr>
        <p:spPr>
          <a:xfrm>
            <a:off x="1391415" y="3622616"/>
            <a:ext cx="5963427" cy="584703"/>
          </a:xfrm>
          <a:prstGeom prst="roundRect">
            <a:avLst/>
          </a:prstGeom>
          <a:solidFill>
            <a:srgbClr val="FFFBF5"/>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Arial" panose="020B0604020202020204" pitchFamily="34" charset="0"/>
              </a:rPr>
              <a:t>Empirical evaluation of gated recurrent neural networks on sequence</a:t>
            </a:r>
          </a:p>
          <a:p>
            <a:pPr algn="ctr"/>
            <a:r>
              <a:rPr lang="en-US" b="0" i="0" dirty="0">
                <a:solidFill>
                  <a:schemeClr val="tx1"/>
                </a:solidFill>
                <a:effectLst/>
                <a:latin typeface="Arial" panose="020B0604020202020204" pitchFamily="34" charset="0"/>
              </a:rPr>
              <a:t> </a:t>
            </a:r>
            <a:r>
              <a:rPr lang="en-US" sz="1000" b="0" i="0" dirty="0" err="1">
                <a:solidFill>
                  <a:schemeClr val="tx1"/>
                </a:solidFill>
                <a:effectLst/>
                <a:latin typeface="Arial" panose="020B0604020202020204" pitchFamily="34" charset="0"/>
              </a:rPr>
              <a:t>KyungHyun</a:t>
            </a:r>
            <a:r>
              <a:rPr lang="en-US" sz="1000" b="0" i="0" dirty="0">
                <a:solidFill>
                  <a:schemeClr val="tx1"/>
                </a:solidFill>
                <a:effectLst/>
                <a:latin typeface="Arial" panose="020B0604020202020204" pitchFamily="34" charset="0"/>
              </a:rPr>
              <a:t> Cho </a:t>
            </a:r>
            <a:r>
              <a:rPr lang="en-US" sz="1000" b="0" i="0" dirty="0" err="1">
                <a:solidFill>
                  <a:schemeClr val="tx1"/>
                </a:solidFill>
                <a:effectLst/>
                <a:latin typeface="Arial" panose="020B0604020202020204" pitchFamily="34" charset="0"/>
              </a:rPr>
              <a:t>Junyoung</a:t>
            </a:r>
            <a:r>
              <a:rPr lang="en-US" sz="1000" b="0" i="0" dirty="0">
                <a:solidFill>
                  <a:schemeClr val="tx1"/>
                </a:solidFill>
                <a:effectLst/>
                <a:latin typeface="Arial" panose="020B0604020202020204" pitchFamily="34" charset="0"/>
              </a:rPr>
              <a:t> Chung, </a:t>
            </a:r>
            <a:r>
              <a:rPr lang="en-US" sz="1000" b="0" i="0" dirty="0" err="1">
                <a:solidFill>
                  <a:schemeClr val="tx1"/>
                </a:solidFill>
                <a:effectLst/>
                <a:latin typeface="Arial" panose="020B0604020202020204" pitchFamily="34" charset="0"/>
              </a:rPr>
              <a:t>Caglar</a:t>
            </a:r>
            <a:r>
              <a:rPr lang="en-US" sz="1000" b="0" i="0" dirty="0">
                <a:solidFill>
                  <a:schemeClr val="tx1"/>
                </a:solidFill>
                <a:effectLst/>
                <a:latin typeface="Arial" panose="020B0604020202020204" pitchFamily="34" charset="0"/>
              </a:rPr>
              <a:t> </a:t>
            </a:r>
            <a:r>
              <a:rPr lang="en-US" sz="1000" b="0" i="0" dirty="0" err="1">
                <a:solidFill>
                  <a:schemeClr val="tx1"/>
                </a:solidFill>
                <a:effectLst/>
                <a:latin typeface="Arial" panose="020B0604020202020204" pitchFamily="34" charset="0"/>
              </a:rPr>
              <a:t>Gulcehre</a:t>
            </a:r>
            <a:r>
              <a:rPr lang="en-US" sz="1000" b="0" i="0" dirty="0">
                <a:solidFill>
                  <a:schemeClr val="tx1"/>
                </a:solidFill>
                <a:effectLst/>
                <a:latin typeface="Arial" panose="020B0604020202020204" pitchFamily="34" charset="0"/>
              </a:rPr>
              <a:t> and Yoshua Bengio.</a:t>
            </a:r>
            <a:endParaRPr lang="en-US" sz="1000" dirty="0">
              <a:solidFill>
                <a:schemeClr val="tx1"/>
              </a:solidFill>
            </a:endParaRPr>
          </a:p>
        </p:txBody>
      </p:sp>
    </p:spTree>
    <p:extLst>
      <p:ext uri="{BB962C8B-B14F-4D97-AF65-F5344CB8AC3E}">
        <p14:creationId xmlns:p14="http://schemas.microsoft.com/office/powerpoint/2010/main" val="379242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6"/>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7"/>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ppt_w*0.70"/>
                                          </p:val>
                                        </p:tav>
                                        <p:tav tm="100000">
                                          <p:val>
                                            <p:strVal val="#ppt_w"/>
                                          </p:val>
                                        </p:tav>
                                      </p:tavLst>
                                    </p:anim>
                                    <p:anim calcmode="lin" valueType="num">
                                      <p:cBhvr>
                                        <p:cTn id="12" dur="750" fill="hold"/>
                                        <p:tgtEl>
                                          <p:spTgt spid="4"/>
                                        </p:tgtEl>
                                        <p:attrNameLst>
                                          <p:attrName>ppt_h</p:attrName>
                                        </p:attrNameLst>
                                      </p:cBhvr>
                                      <p:tavLst>
                                        <p:tav tm="0">
                                          <p:val>
                                            <p:strVal val="#ppt_h"/>
                                          </p:val>
                                        </p:tav>
                                        <p:tav tm="100000">
                                          <p:val>
                                            <p:strVal val="#ppt_h"/>
                                          </p:val>
                                        </p:tav>
                                      </p:tavLst>
                                    </p:anim>
                                    <p:animEffect transition="in" filter="fade">
                                      <p:cBhvr>
                                        <p:cTn id="13" dur="7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1" nodeType="clickEffect">
                                  <p:stCondLst>
                                    <p:cond delay="0"/>
                                  </p:stCondLst>
                                  <p:childTnLst>
                                    <p:animEffect transition="out" filter="fade">
                                      <p:cBhvr>
                                        <p:cTn id="29" dur="500" tmFilter="0, 0; .2, .5; .8, .5; 1, 0"/>
                                        <p:tgtEl>
                                          <p:spTgt spid="2"/>
                                        </p:tgtEl>
                                      </p:cBhvr>
                                    </p:animEffect>
                                    <p:animScale>
                                      <p:cBhvr>
                                        <p:cTn id="30" dur="250" autoRev="1" fill="hold"/>
                                        <p:tgtEl>
                                          <p:spTgt spid="2"/>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1" nodeType="clickEffect">
                                  <p:stCondLst>
                                    <p:cond delay="0"/>
                                  </p:stCondLst>
                                  <p:childTnLst>
                                    <p:animEffect transition="out" filter="fade">
                                      <p:cBhvr>
                                        <p:cTn id="34" dur="500" tmFilter="0, 0; .2, .5; .8, .5; 1, 0"/>
                                        <p:tgtEl>
                                          <p:spTgt spid="13"/>
                                        </p:tgtEl>
                                      </p:cBhvr>
                                    </p:animEffect>
                                    <p:animScale>
                                      <p:cBhvr>
                                        <p:cTn id="35" dur="250" autoRev="1" fill="hold"/>
                                        <p:tgtEl>
                                          <p:spTgt spid="13"/>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1" nodeType="clickEffect">
                                  <p:stCondLst>
                                    <p:cond delay="0"/>
                                  </p:stCondLst>
                                  <p:childTnLst>
                                    <p:animEffect transition="out" filter="fade">
                                      <p:cBhvr>
                                        <p:cTn id="39" dur="500" tmFilter="0, 0; .2, .5; .8, .5; 1, 0"/>
                                        <p:tgtEl>
                                          <p:spTgt spid="3"/>
                                        </p:tgtEl>
                                      </p:cBhvr>
                                    </p:animEffect>
                                    <p:animScale>
                                      <p:cBhvr>
                                        <p:cTn id="40"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2" grpId="0" animBg="1"/>
      <p:bldP spid="2" grpId="1" animBg="1"/>
      <p:bldP spid="13" grpId="0" animBg="1"/>
      <p:bldP spid="13" grpId="1" animBg="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85"/>
        <p:cNvGrpSpPr/>
        <p:nvPr/>
      </p:nvGrpSpPr>
      <p:grpSpPr>
        <a:xfrm>
          <a:off x="0" y="0"/>
          <a:ext cx="0" cy="0"/>
          <a:chOff x="0" y="0"/>
          <a:chExt cx="0" cy="0"/>
        </a:xfrm>
      </p:grpSpPr>
      <p:sp>
        <p:nvSpPr>
          <p:cNvPr id="4" name="Parallelogram 3">
            <a:extLst>
              <a:ext uri="{FF2B5EF4-FFF2-40B4-BE49-F238E27FC236}">
                <a16:creationId xmlns:a16="http://schemas.microsoft.com/office/drawing/2014/main" id="{DA1D250D-E745-9CC2-724E-E439485E4DCF}"/>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0;p14">
            <a:extLst>
              <a:ext uri="{FF2B5EF4-FFF2-40B4-BE49-F238E27FC236}">
                <a16:creationId xmlns:a16="http://schemas.microsoft.com/office/drawing/2014/main" id="{AE3AFC73-1B86-BCD8-28CB-4D6DB5D92174}"/>
              </a:ext>
            </a:extLst>
          </p:cNvPr>
          <p:cNvSpPr txBox="1">
            <a:spLocks noGrp="1"/>
          </p:cNvSpPr>
          <p:nvPr>
            <p:ph type="title"/>
          </p:nvPr>
        </p:nvSpPr>
        <p:spPr>
          <a:xfrm>
            <a:off x="2793422" y="288275"/>
            <a:ext cx="321495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FBF5"/>
                </a:solidFill>
              </a:rPr>
              <a:t>Dataset Collection</a:t>
            </a:r>
            <a:endParaRPr dirty="0"/>
          </a:p>
        </p:txBody>
      </p:sp>
      <p:sp>
        <p:nvSpPr>
          <p:cNvPr id="6" name="Trapezoid 5">
            <a:extLst>
              <a:ext uri="{FF2B5EF4-FFF2-40B4-BE49-F238E27FC236}">
                <a16:creationId xmlns:a16="http://schemas.microsoft.com/office/drawing/2014/main" id="{A8A3B397-248E-1008-EA35-6741C26494B9}"/>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5CFD6292-0845-0502-41D1-38E4F662D6BF}"/>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FCC58B-6409-0933-BB0D-272B348A826E}"/>
              </a:ext>
            </a:extLst>
          </p:cNvPr>
          <p:cNvSpPr/>
          <p:nvPr/>
        </p:nvSpPr>
        <p:spPr>
          <a:xfrm>
            <a:off x="473149" y="1068505"/>
            <a:ext cx="8351874" cy="916952"/>
          </a:xfrm>
          <a:prstGeom prst="rect">
            <a:avLst/>
          </a:prstGeom>
          <a:solidFill>
            <a:srgbClr val="FFFBF5"/>
          </a:solidFill>
          <a:ln>
            <a:solidFill>
              <a:srgbClr val="FF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0" indent="-171450" algn="l" rtl="0">
              <a:spcBef>
                <a:spcPts val="0"/>
              </a:spcBef>
              <a:spcAft>
                <a:spcPts val="0"/>
              </a:spcAft>
              <a:buSzPts val="18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Sourced professional </a:t>
            </a:r>
            <a:r>
              <a:rPr lang="en-US" sz="1200" dirty="0" err="1">
                <a:solidFill>
                  <a:schemeClr val="tx1"/>
                </a:solidFill>
                <a:latin typeface="Times New Roman" panose="02020603050405020304" pitchFamily="18" charset="0"/>
                <a:cs typeface="Times New Roman" panose="02020603050405020304" pitchFamily="18" charset="0"/>
              </a:rPr>
              <a:t>Valorant</a:t>
            </a:r>
            <a:r>
              <a:rPr lang="en-US" sz="1200" dirty="0">
                <a:solidFill>
                  <a:schemeClr val="tx1"/>
                </a:solidFill>
                <a:latin typeface="Times New Roman" panose="02020603050405020304" pitchFamily="18" charset="0"/>
                <a:cs typeface="Times New Roman" panose="02020603050405020304" pitchFamily="18" charset="0"/>
              </a:rPr>
              <a:t> broadcast videos from YouTube, and gathered data from 12 videos covering 63 games. </a:t>
            </a:r>
          </a:p>
          <a:p>
            <a:pPr marL="285750" lvl="0" indent="-171450" algn="l" rtl="0">
              <a:spcBef>
                <a:spcPts val="0"/>
              </a:spcBef>
              <a:spcAft>
                <a:spcPts val="0"/>
              </a:spcAft>
              <a:buSzPts val="18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Phase 1: Generated a dataset of 99,308 labelled frames.</a:t>
            </a:r>
          </a:p>
          <a:p>
            <a:pPr marL="285750" lvl="0" indent="-171450" algn="l" rtl="0">
              <a:spcBef>
                <a:spcPts val="0"/>
              </a:spcBef>
              <a:spcAft>
                <a:spcPts val="0"/>
              </a:spcAft>
              <a:buSzPts val="18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Phase 2: Generated a dataset of 1259 labelled round-wise videos.</a:t>
            </a:r>
          </a:p>
          <a:p>
            <a:pPr marL="457200" lvl="0" indent="-342900" algn="l" rtl="0">
              <a:spcBef>
                <a:spcPts val="0"/>
              </a:spcBef>
              <a:spcAft>
                <a:spcPts val="0"/>
              </a:spcAft>
              <a:buSzPts val="1800"/>
              <a:buChar char="●"/>
            </a:pPr>
            <a:endParaRPr lang="en-US" dirty="0">
              <a:solidFill>
                <a:schemeClr val="tx1"/>
              </a:solidFill>
            </a:endParaRPr>
          </a:p>
        </p:txBody>
      </p:sp>
      <p:grpSp>
        <p:nvGrpSpPr>
          <p:cNvPr id="64" name="Group 63">
            <a:extLst>
              <a:ext uri="{FF2B5EF4-FFF2-40B4-BE49-F238E27FC236}">
                <a16:creationId xmlns:a16="http://schemas.microsoft.com/office/drawing/2014/main" id="{E47BC378-2C3A-E18C-A3A2-1DC3124B55F4}"/>
              </a:ext>
            </a:extLst>
          </p:cNvPr>
          <p:cNvGrpSpPr/>
          <p:nvPr/>
        </p:nvGrpSpPr>
        <p:grpSpPr>
          <a:xfrm>
            <a:off x="103851" y="2160397"/>
            <a:ext cx="8652061" cy="2886151"/>
            <a:chOff x="103851" y="2160397"/>
            <a:chExt cx="8652061" cy="2886151"/>
          </a:xfrm>
        </p:grpSpPr>
        <p:sp>
          <p:nvSpPr>
            <p:cNvPr id="60" name="Rectangle: Rounded Corners 59">
              <a:extLst>
                <a:ext uri="{FF2B5EF4-FFF2-40B4-BE49-F238E27FC236}">
                  <a16:creationId xmlns:a16="http://schemas.microsoft.com/office/drawing/2014/main" id="{C86FA945-4C74-9CB9-B0CB-91C07AA9107D}"/>
                </a:ext>
              </a:extLst>
            </p:cNvPr>
            <p:cNvSpPr/>
            <p:nvPr/>
          </p:nvSpPr>
          <p:spPr>
            <a:xfrm>
              <a:off x="5440877" y="2203306"/>
              <a:ext cx="3315035" cy="1417079"/>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7C87886-835A-B4D8-9355-CFEC24780B79}"/>
                </a:ext>
              </a:extLst>
            </p:cNvPr>
            <p:cNvGrpSpPr/>
            <p:nvPr/>
          </p:nvGrpSpPr>
          <p:grpSpPr>
            <a:xfrm>
              <a:off x="2862646" y="2160397"/>
              <a:ext cx="2155298" cy="1458724"/>
              <a:chOff x="3427325" y="2865611"/>
              <a:chExt cx="2631558" cy="1512797"/>
            </a:xfrm>
          </p:grpSpPr>
          <p:sp>
            <p:nvSpPr>
              <p:cNvPr id="11" name="Rectangle: Rounded Corners 10">
                <a:extLst>
                  <a:ext uri="{FF2B5EF4-FFF2-40B4-BE49-F238E27FC236}">
                    <a16:creationId xmlns:a16="http://schemas.microsoft.com/office/drawing/2014/main" id="{3B6353C4-1C0D-5309-846D-467CF24F0FF9}"/>
                  </a:ext>
                </a:extLst>
              </p:cNvPr>
              <p:cNvSpPr/>
              <p:nvPr/>
            </p:nvSpPr>
            <p:spPr>
              <a:xfrm>
                <a:off x="3427325" y="2865611"/>
                <a:ext cx="2631558" cy="1512797"/>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video game screen shot&#10;&#10;Description automatically generated">
                <a:extLst>
                  <a:ext uri="{FF2B5EF4-FFF2-40B4-BE49-F238E27FC236}">
                    <a16:creationId xmlns:a16="http://schemas.microsoft.com/office/drawing/2014/main" id="{51801EA5-1AA7-6B82-E8CA-8DD156329EAA}"/>
                  </a:ext>
                </a:extLst>
              </p:cNvPr>
              <p:cNvPicPr>
                <a:picLocks noChangeAspect="1"/>
              </p:cNvPicPr>
              <p:nvPr/>
            </p:nvPicPr>
            <p:blipFill rotWithShape="1">
              <a:blip r:embed="rId5"/>
              <a:srcRect b="15814"/>
              <a:stretch/>
            </p:blipFill>
            <p:spPr>
              <a:xfrm>
                <a:off x="3607095" y="2976085"/>
                <a:ext cx="1768179" cy="890475"/>
              </a:xfrm>
              <a:prstGeom prst="rect">
                <a:avLst/>
              </a:prstGeom>
            </p:spPr>
          </p:pic>
          <p:pic>
            <p:nvPicPr>
              <p:cNvPr id="13" name="Picture 12" descr="A video game screen shot&#10;&#10;Description automatically generated">
                <a:extLst>
                  <a:ext uri="{FF2B5EF4-FFF2-40B4-BE49-F238E27FC236}">
                    <a16:creationId xmlns:a16="http://schemas.microsoft.com/office/drawing/2014/main" id="{8990E027-1051-A941-EB96-B10C06B0DFEE}"/>
                  </a:ext>
                </a:extLst>
              </p:cNvPr>
              <p:cNvPicPr>
                <a:picLocks noChangeAspect="1"/>
              </p:cNvPicPr>
              <p:nvPr/>
            </p:nvPicPr>
            <p:blipFill rotWithShape="1">
              <a:blip r:embed="rId6"/>
              <a:srcRect b="13381"/>
              <a:stretch/>
            </p:blipFill>
            <p:spPr>
              <a:xfrm>
                <a:off x="3685492" y="3031789"/>
                <a:ext cx="1850997" cy="901859"/>
              </a:xfrm>
              <a:prstGeom prst="rect">
                <a:avLst/>
              </a:prstGeom>
            </p:spPr>
          </p:pic>
          <p:pic>
            <p:nvPicPr>
              <p:cNvPr id="14" name="Picture 13" descr="A video game screen shot&#10;&#10;Description automatically generated">
                <a:extLst>
                  <a:ext uri="{FF2B5EF4-FFF2-40B4-BE49-F238E27FC236}">
                    <a16:creationId xmlns:a16="http://schemas.microsoft.com/office/drawing/2014/main" id="{5BFF3AB9-8724-FB0E-B0E3-25AC1B75BF5E}"/>
                  </a:ext>
                </a:extLst>
              </p:cNvPr>
              <p:cNvPicPr>
                <a:picLocks noChangeAspect="1"/>
              </p:cNvPicPr>
              <p:nvPr/>
            </p:nvPicPr>
            <p:blipFill rotWithShape="1">
              <a:blip r:embed="rId5"/>
              <a:srcRect b="15814"/>
              <a:stretch/>
            </p:blipFill>
            <p:spPr>
              <a:xfrm>
                <a:off x="3768310" y="3107249"/>
                <a:ext cx="1768179" cy="890475"/>
              </a:xfrm>
              <a:prstGeom prst="rect">
                <a:avLst/>
              </a:prstGeom>
            </p:spPr>
          </p:pic>
          <p:pic>
            <p:nvPicPr>
              <p:cNvPr id="15" name="Picture 14" descr="A video game screen shot&#10;&#10;Description automatically generated">
                <a:extLst>
                  <a:ext uri="{FF2B5EF4-FFF2-40B4-BE49-F238E27FC236}">
                    <a16:creationId xmlns:a16="http://schemas.microsoft.com/office/drawing/2014/main" id="{BA145F84-970D-0722-00EA-21CA8F6DA757}"/>
                  </a:ext>
                </a:extLst>
              </p:cNvPr>
              <p:cNvPicPr>
                <a:picLocks noChangeAspect="1"/>
              </p:cNvPicPr>
              <p:nvPr/>
            </p:nvPicPr>
            <p:blipFill rotWithShape="1">
              <a:blip r:embed="rId6"/>
              <a:srcRect b="13381"/>
              <a:stretch/>
            </p:blipFill>
            <p:spPr>
              <a:xfrm>
                <a:off x="3825442" y="3165437"/>
                <a:ext cx="1850997" cy="901859"/>
              </a:xfrm>
              <a:prstGeom prst="rect">
                <a:avLst/>
              </a:prstGeom>
            </p:spPr>
          </p:pic>
          <p:pic>
            <p:nvPicPr>
              <p:cNvPr id="16" name="Picture 15" descr="A video game screen shot&#10;&#10;Description automatically generated">
                <a:extLst>
                  <a:ext uri="{FF2B5EF4-FFF2-40B4-BE49-F238E27FC236}">
                    <a16:creationId xmlns:a16="http://schemas.microsoft.com/office/drawing/2014/main" id="{D3A7D971-ED4E-FAB6-48C3-57BA1C0C989E}"/>
                  </a:ext>
                </a:extLst>
              </p:cNvPr>
              <p:cNvPicPr>
                <a:picLocks noChangeAspect="1"/>
              </p:cNvPicPr>
              <p:nvPr/>
            </p:nvPicPr>
            <p:blipFill rotWithShape="1">
              <a:blip r:embed="rId5"/>
              <a:srcRect b="15814"/>
              <a:stretch/>
            </p:blipFill>
            <p:spPr>
              <a:xfrm>
                <a:off x="3897902" y="3258335"/>
                <a:ext cx="1768179" cy="890475"/>
              </a:xfrm>
              <a:prstGeom prst="rect">
                <a:avLst/>
              </a:prstGeom>
            </p:spPr>
          </p:pic>
          <p:pic>
            <p:nvPicPr>
              <p:cNvPr id="17" name="Picture 16" descr="A video game screen shot&#10;&#10;Description automatically generated">
                <a:extLst>
                  <a:ext uri="{FF2B5EF4-FFF2-40B4-BE49-F238E27FC236}">
                    <a16:creationId xmlns:a16="http://schemas.microsoft.com/office/drawing/2014/main" id="{1C9B1277-AD44-2CE8-FBBB-98A25126E88C}"/>
                  </a:ext>
                </a:extLst>
              </p:cNvPr>
              <p:cNvPicPr>
                <a:picLocks noChangeAspect="1"/>
              </p:cNvPicPr>
              <p:nvPr/>
            </p:nvPicPr>
            <p:blipFill rotWithShape="1">
              <a:blip r:embed="rId6"/>
              <a:srcRect b="13381"/>
              <a:stretch/>
            </p:blipFill>
            <p:spPr>
              <a:xfrm>
                <a:off x="3966133" y="3360885"/>
                <a:ext cx="1850997" cy="901859"/>
              </a:xfrm>
              <a:prstGeom prst="rect">
                <a:avLst/>
              </a:prstGeom>
            </p:spPr>
          </p:pic>
        </p:grpSp>
        <p:grpSp>
          <p:nvGrpSpPr>
            <p:cNvPr id="48" name="Group 47">
              <a:extLst>
                <a:ext uri="{FF2B5EF4-FFF2-40B4-BE49-F238E27FC236}">
                  <a16:creationId xmlns:a16="http://schemas.microsoft.com/office/drawing/2014/main" id="{9A16AD0F-6561-5478-A790-D9AE3ABFE7A4}"/>
                </a:ext>
              </a:extLst>
            </p:cNvPr>
            <p:cNvGrpSpPr/>
            <p:nvPr/>
          </p:nvGrpSpPr>
          <p:grpSpPr>
            <a:xfrm>
              <a:off x="103851" y="2161662"/>
              <a:ext cx="2245944" cy="1458724"/>
              <a:chOff x="381443" y="2681192"/>
              <a:chExt cx="2569420" cy="1462930"/>
            </a:xfrm>
          </p:grpSpPr>
          <p:sp>
            <p:nvSpPr>
              <p:cNvPr id="47" name="Rectangle: Rounded Corners 46">
                <a:extLst>
                  <a:ext uri="{FF2B5EF4-FFF2-40B4-BE49-F238E27FC236}">
                    <a16:creationId xmlns:a16="http://schemas.microsoft.com/office/drawing/2014/main" id="{1B898CA2-F4DD-626F-51D4-2168C48AF9F3}"/>
                  </a:ext>
                </a:extLst>
              </p:cNvPr>
              <p:cNvSpPr/>
              <p:nvPr/>
            </p:nvSpPr>
            <p:spPr>
              <a:xfrm>
                <a:off x="381443" y="2681192"/>
                <a:ext cx="2569420" cy="1462930"/>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Valorant_ppt_Video_Trim">
                <a:hlinkClick r:id="" action="ppaction://media"/>
                <a:extLst>
                  <a:ext uri="{FF2B5EF4-FFF2-40B4-BE49-F238E27FC236}">
                    <a16:creationId xmlns:a16="http://schemas.microsoft.com/office/drawing/2014/main" id="{1347F8E7-EF66-7CD6-F0ED-D0CD1CCE399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18324" y="2800449"/>
                <a:ext cx="2114243" cy="1189262"/>
              </a:xfrm>
              <a:prstGeom prst="rect">
                <a:avLst/>
              </a:prstGeom>
            </p:spPr>
          </p:pic>
        </p:grpSp>
        <p:sp>
          <p:nvSpPr>
            <p:cNvPr id="49" name="Arrow: Right 48">
              <a:extLst>
                <a:ext uri="{FF2B5EF4-FFF2-40B4-BE49-F238E27FC236}">
                  <a16:creationId xmlns:a16="http://schemas.microsoft.com/office/drawing/2014/main" id="{6C50057A-702B-8260-C456-5EB8BFB08DF2}"/>
                </a:ext>
              </a:extLst>
            </p:cNvPr>
            <p:cNvSpPr/>
            <p:nvPr/>
          </p:nvSpPr>
          <p:spPr>
            <a:xfrm>
              <a:off x="2532209" y="2725303"/>
              <a:ext cx="284253" cy="212847"/>
            </a:xfrm>
            <a:prstGeom prst="rightArrow">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EF66750D-8183-C49A-AECC-B50F53DEA6FD}"/>
                </a:ext>
              </a:extLst>
            </p:cNvPr>
            <p:cNvSpPr/>
            <p:nvPr/>
          </p:nvSpPr>
          <p:spPr>
            <a:xfrm>
              <a:off x="5112288" y="2725303"/>
              <a:ext cx="284253" cy="212847"/>
            </a:xfrm>
            <a:prstGeom prst="rightArrow">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EB47EE4-4F70-F7A7-5285-3189635C4B54}"/>
                </a:ext>
              </a:extLst>
            </p:cNvPr>
            <p:cNvGrpSpPr/>
            <p:nvPr/>
          </p:nvGrpSpPr>
          <p:grpSpPr>
            <a:xfrm>
              <a:off x="4101972" y="3737426"/>
              <a:ext cx="2203351" cy="1309122"/>
              <a:chOff x="6176386" y="3061829"/>
              <a:chExt cx="2304144" cy="1587368"/>
            </a:xfrm>
          </p:grpSpPr>
          <p:sp>
            <p:nvSpPr>
              <p:cNvPr id="9" name="Rectangle: Rounded Corners 8">
                <a:extLst>
                  <a:ext uri="{FF2B5EF4-FFF2-40B4-BE49-F238E27FC236}">
                    <a16:creationId xmlns:a16="http://schemas.microsoft.com/office/drawing/2014/main" id="{2CA2F1B7-A832-CCA7-F82B-AF1E8F254839}"/>
                  </a:ext>
                </a:extLst>
              </p:cNvPr>
              <p:cNvSpPr/>
              <p:nvPr/>
            </p:nvSpPr>
            <p:spPr>
              <a:xfrm>
                <a:off x="6176386" y="3061829"/>
                <a:ext cx="2304144" cy="1587368"/>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E5ED3D5-22F5-54D0-5845-D8BAD966174B}"/>
                  </a:ext>
                </a:extLst>
              </p:cNvPr>
              <p:cNvGrpSpPr/>
              <p:nvPr/>
            </p:nvGrpSpPr>
            <p:grpSpPr>
              <a:xfrm>
                <a:off x="6387932" y="3186753"/>
                <a:ext cx="895371" cy="409751"/>
                <a:chOff x="6387932" y="3186753"/>
                <a:chExt cx="895371" cy="409751"/>
              </a:xfrm>
            </p:grpSpPr>
            <p:sp>
              <p:nvSpPr>
                <p:cNvPr id="54" name="Rectangle: Rounded Corners 53">
                  <a:extLst>
                    <a:ext uri="{FF2B5EF4-FFF2-40B4-BE49-F238E27FC236}">
                      <a16:creationId xmlns:a16="http://schemas.microsoft.com/office/drawing/2014/main" id="{D6AD25B9-8E69-0A09-5C38-DA2429924D26}"/>
                    </a:ext>
                  </a:extLst>
                </p:cNvPr>
                <p:cNvSpPr/>
                <p:nvPr/>
              </p:nvSpPr>
              <p:spPr>
                <a:xfrm>
                  <a:off x="6387932" y="3186753"/>
                  <a:ext cx="895371" cy="409751"/>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win</a:t>
                  </a:r>
                </a:p>
              </p:txBody>
            </p:sp>
            <p:pic>
              <p:nvPicPr>
                <p:cNvPr id="55" name="Picture 54" descr="A map of a video game&#10;&#10;Description automatically generated">
                  <a:extLst>
                    <a:ext uri="{FF2B5EF4-FFF2-40B4-BE49-F238E27FC236}">
                      <a16:creationId xmlns:a16="http://schemas.microsoft.com/office/drawing/2014/main" id="{C88957B8-AC21-1EE2-ECD7-93FFB7AF9DB7}"/>
                    </a:ext>
                  </a:extLst>
                </p:cNvPr>
                <p:cNvPicPr>
                  <a:picLocks noChangeAspect="1"/>
                </p:cNvPicPr>
                <p:nvPr/>
              </p:nvPicPr>
              <p:blipFill>
                <a:blip r:embed="rId8"/>
                <a:stretch>
                  <a:fillRect/>
                </a:stretch>
              </p:blipFill>
              <p:spPr>
                <a:xfrm>
                  <a:off x="6450536" y="3236244"/>
                  <a:ext cx="365356" cy="328291"/>
                </a:xfrm>
                <a:prstGeom prst="rect">
                  <a:avLst/>
                </a:prstGeom>
              </p:spPr>
            </p:pic>
          </p:grpSp>
          <p:grpSp>
            <p:nvGrpSpPr>
              <p:cNvPr id="20" name="Group 19">
                <a:extLst>
                  <a:ext uri="{FF2B5EF4-FFF2-40B4-BE49-F238E27FC236}">
                    <a16:creationId xmlns:a16="http://schemas.microsoft.com/office/drawing/2014/main" id="{BD378586-E5A1-9541-8D59-401D75B9DE71}"/>
                  </a:ext>
                </a:extLst>
              </p:cNvPr>
              <p:cNvGrpSpPr/>
              <p:nvPr/>
            </p:nvGrpSpPr>
            <p:grpSpPr>
              <a:xfrm>
                <a:off x="7410629" y="3195513"/>
                <a:ext cx="919983" cy="409751"/>
                <a:chOff x="7258229" y="3043113"/>
                <a:chExt cx="919983" cy="409751"/>
              </a:xfrm>
            </p:grpSpPr>
            <p:sp>
              <p:nvSpPr>
                <p:cNvPr id="52" name="Rectangle: Rounded Corners 51">
                  <a:extLst>
                    <a:ext uri="{FF2B5EF4-FFF2-40B4-BE49-F238E27FC236}">
                      <a16:creationId xmlns:a16="http://schemas.microsoft.com/office/drawing/2014/main" id="{00AAEBE3-3F94-BE88-3E18-AD826603AA7A}"/>
                    </a:ext>
                  </a:extLst>
                </p:cNvPr>
                <p:cNvSpPr/>
                <p:nvPr/>
              </p:nvSpPr>
              <p:spPr>
                <a:xfrm>
                  <a:off x="7258229" y="3043113"/>
                  <a:ext cx="919983" cy="409751"/>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win</a:t>
                  </a:r>
                </a:p>
              </p:txBody>
            </p:sp>
            <p:pic>
              <p:nvPicPr>
                <p:cNvPr id="53" name="Picture 52" descr="A map of a video game&#10;&#10;Description automatically generated">
                  <a:extLst>
                    <a:ext uri="{FF2B5EF4-FFF2-40B4-BE49-F238E27FC236}">
                      <a16:creationId xmlns:a16="http://schemas.microsoft.com/office/drawing/2014/main" id="{4077D142-FF3C-7555-6B7A-1EE217E13405}"/>
                    </a:ext>
                  </a:extLst>
                </p:cNvPr>
                <p:cNvPicPr>
                  <a:picLocks noChangeAspect="1"/>
                </p:cNvPicPr>
                <p:nvPr/>
              </p:nvPicPr>
              <p:blipFill>
                <a:blip r:embed="rId8"/>
                <a:stretch>
                  <a:fillRect/>
                </a:stretch>
              </p:blipFill>
              <p:spPr>
                <a:xfrm>
                  <a:off x="7266019" y="3090862"/>
                  <a:ext cx="365356" cy="328291"/>
                </a:xfrm>
                <a:prstGeom prst="rect">
                  <a:avLst/>
                </a:prstGeom>
              </p:spPr>
            </p:pic>
          </p:grpSp>
          <p:sp>
            <p:nvSpPr>
              <p:cNvPr id="22" name="Rectangle: Rounded Corners 21">
                <a:extLst>
                  <a:ext uri="{FF2B5EF4-FFF2-40B4-BE49-F238E27FC236}">
                    <a16:creationId xmlns:a16="http://schemas.microsoft.com/office/drawing/2014/main" id="{7C00AA20-73DA-06D2-DFD9-0441EC1AE7B5}"/>
                  </a:ext>
                </a:extLst>
              </p:cNvPr>
              <p:cNvSpPr/>
              <p:nvPr/>
            </p:nvSpPr>
            <p:spPr>
              <a:xfrm>
                <a:off x="6387932" y="3676485"/>
                <a:ext cx="895370" cy="409751"/>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win</a:t>
                </a:r>
              </a:p>
            </p:txBody>
          </p:sp>
          <p:pic>
            <p:nvPicPr>
              <p:cNvPr id="23" name="Picture 22" descr="A map of a video game&#10;&#10;Description automatically generated">
                <a:extLst>
                  <a:ext uri="{FF2B5EF4-FFF2-40B4-BE49-F238E27FC236}">
                    <a16:creationId xmlns:a16="http://schemas.microsoft.com/office/drawing/2014/main" id="{DE5F3302-8F20-2018-2B4D-2B0B7D103D5A}"/>
                  </a:ext>
                </a:extLst>
              </p:cNvPr>
              <p:cNvPicPr>
                <a:picLocks noChangeAspect="1"/>
              </p:cNvPicPr>
              <p:nvPr/>
            </p:nvPicPr>
            <p:blipFill>
              <a:blip r:embed="rId8"/>
              <a:stretch>
                <a:fillRect/>
              </a:stretch>
            </p:blipFill>
            <p:spPr>
              <a:xfrm>
                <a:off x="6450536" y="3725976"/>
                <a:ext cx="365356" cy="328291"/>
              </a:xfrm>
              <a:prstGeom prst="rect">
                <a:avLst/>
              </a:prstGeom>
            </p:spPr>
          </p:pic>
          <p:sp>
            <p:nvSpPr>
              <p:cNvPr id="24" name="Rectangle: Rounded Corners 23">
                <a:extLst>
                  <a:ext uri="{FF2B5EF4-FFF2-40B4-BE49-F238E27FC236}">
                    <a16:creationId xmlns:a16="http://schemas.microsoft.com/office/drawing/2014/main" id="{2BF190CB-AA0B-B325-E759-5221D06D4628}"/>
                  </a:ext>
                </a:extLst>
              </p:cNvPr>
              <p:cNvSpPr/>
              <p:nvPr/>
            </p:nvSpPr>
            <p:spPr>
              <a:xfrm>
                <a:off x="7410629" y="3699468"/>
                <a:ext cx="919984" cy="409751"/>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loss</a:t>
                </a:r>
              </a:p>
            </p:txBody>
          </p:sp>
          <p:pic>
            <p:nvPicPr>
              <p:cNvPr id="25" name="Picture 24" descr="A map of a video game&#10;&#10;Description automatically generated">
                <a:extLst>
                  <a:ext uri="{FF2B5EF4-FFF2-40B4-BE49-F238E27FC236}">
                    <a16:creationId xmlns:a16="http://schemas.microsoft.com/office/drawing/2014/main" id="{4D791709-24A3-A19C-4B83-CF3B373E1DA4}"/>
                  </a:ext>
                </a:extLst>
              </p:cNvPr>
              <p:cNvPicPr>
                <a:picLocks noChangeAspect="1"/>
              </p:cNvPicPr>
              <p:nvPr/>
            </p:nvPicPr>
            <p:blipFill>
              <a:blip r:embed="rId8"/>
              <a:stretch>
                <a:fillRect/>
              </a:stretch>
            </p:blipFill>
            <p:spPr>
              <a:xfrm>
                <a:off x="7473233" y="3748959"/>
                <a:ext cx="310542" cy="328291"/>
              </a:xfrm>
              <a:prstGeom prst="rect">
                <a:avLst/>
              </a:prstGeom>
            </p:spPr>
          </p:pic>
          <p:sp>
            <p:nvSpPr>
              <p:cNvPr id="26" name="Rectangle: Rounded Corners 25">
                <a:extLst>
                  <a:ext uri="{FF2B5EF4-FFF2-40B4-BE49-F238E27FC236}">
                    <a16:creationId xmlns:a16="http://schemas.microsoft.com/office/drawing/2014/main" id="{AB3C18F6-0F78-D954-9264-67BB881BFC8A}"/>
                  </a:ext>
                </a:extLst>
              </p:cNvPr>
              <p:cNvSpPr/>
              <p:nvPr/>
            </p:nvSpPr>
            <p:spPr>
              <a:xfrm>
                <a:off x="6387931" y="4162841"/>
                <a:ext cx="895371" cy="409751"/>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loss</a:t>
                </a:r>
              </a:p>
            </p:txBody>
          </p:sp>
          <p:pic>
            <p:nvPicPr>
              <p:cNvPr id="28" name="Picture 27" descr="A map of a video game&#10;&#10;Description automatically generated">
                <a:extLst>
                  <a:ext uri="{FF2B5EF4-FFF2-40B4-BE49-F238E27FC236}">
                    <a16:creationId xmlns:a16="http://schemas.microsoft.com/office/drawing/2014/main" id="{67E63C8C-0370-94A3-EDA8-1DC3C4904313}"/>
                  </a:ext>
                </a:extLst>
              </p:cNvPr>
              <p:cNvPicPr>
                <a:picLocks noChangeAspect="1"/>
              </p:cNvPicPr>
              <p:nvPr/>
            </p:nvPicPr>
            <p:blipFill>
              <a:blip r:embed="rId8"/>
              <a:stretch>
                <a:fillRect/>
              </a:stretch>
            </p:blipFill>
            <p:spPr>
              <a:xfrm>
                <a:off x="6450535" y="4212332"/>
                <a:ext cx="347295" cy="328291"/>
              </a:xfrm>
              <a:prstGeom prst="rect">
                <a:avLst/>
              </a:prstGeom>
            </p:spPr>
          </p:pic>
          <p:sp>
            <p:nvSpPr>
              <p:cNvPr id="45" name="Rectangle: Rounded Corners 44">
                <a:extLst>
                  <a:ext uri="{FF2B5EF4-FFF2-40B4-BE49-F238E27FC236}">
                    <a16:creationId xmlns:a16="http://schemas.microsoft.com/office/drawing/2014/main" id="{E8CCF23B-D3C8-B8BE-1EA6-C7798D3E5C00}"/>
                  </a:ext>
                </a:extLst>
              </p:cNvPr>
              <p:cNvSpPr/>
              <p:nvPr/>
            </p:nvSpPr>
            <p:spPr>
              <a:xfrm>
                <a:off x="7410628" y="4179455"/>
                <a:ext cx="919984" cy="409751"/>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win</a:t>
                </a:r>
              </a:p>
            </p:txBody>
          </p:sp>
          <p:pic>
            <p:nvPicPr>
              <p:cNvPr id="51" name="Picture 50" descr="A map of a video game&#10;&#10;Description automatically generated">
                <a:extLst>
                  <a:ext uri="{FF2B5EF4-FFF2-40B4-BE49-F238E27FC236}">
                    <a16:creationId xmlns:a16="http://schemas.microsoft.com/office/drawing/2014/main" id="{F52D586E-EF84-69FC-F836-BA583F3C8ABF}"/>
                  </a:ext>
                </a:extLst>
              </p:cNvPr>
              <p:cNvPicPr>
                <a:picLocks noChangeAspect="1"/>
              </p:cNvPicPr>
              <p:nvPr/>
            </p:nvPicPr>
            <p:blipFill>
              <a:blip r:embed="rId8"/>
              <a:stretch>
                <a:fillRect/>
              </a:stretch>
            </p:blipFill>
            <p:spPr>
              <a:xfrm>
                <a:off x="7455397" y="4212332"/>
                <a:ext cx="365356" cy="328291"/>
              </a:xfrm>
              <a:prstGeom prst="rect">
                <a:avLst/>
              </a:prstGeom>
            </p:spPr>
          </p:pic>
        </p:grpSp>
        <p:pic>
          <p:nvPicPr>
            <p:cNvPr id="57" name="Picture 56" descr="A white square object on a black background&#10;&#10;Description automatically generated">
              <a:extLst>
                <a:ext uri="{FF2B5EF4-FFF2-40B4-BE49-F238E27FC236}">
                  <a16:creationId xmlns:a16="http://schemas.microsoft.com/office/drawing/2014/main" id="{6E5AF1DC-579A-95E9-4D7F-06F8F21AA86C}"/>
                </a:ext>
              </a:extLst>
            </p:cNvPr>
            <p:cNvPicPr>
              <a:picLocks noChangeAspect="1"/>
            </p:cNvPicPr>
            <p:nvPr/>
          </p:nvPicPr>
          <p:blipFill>
            <a:blip r:embed="rId9"/>
            <a:stretch>
              <a:fillRect/>
            </a:stretch>
          </p:blipFill>
          <p:spPr>
            <a:xfrm>
              <a:off x="7480403" y="2300319"/>
              <a:ext cx="1166525" cy="1146355"/>
            </a:xfrm>
            <a:prstGeom prst="rect">
              <a:avLst/>
            </a:prstGeom>
          </p:spPr>
        </p:pic>
        <p:pic>
          <p:nvPicPr>
            <p:cNvPr id="59" name="Picture 58" descr="A screenshot of a video game&#10;&#10;Description automatically generated">
              <a:extLst>
                <a:ext uri="{FF2B5EF4-FFF2-40B4-BE49-F238E27FC236}">
                  <a16:creationId xmlns:a16="http://schemas.microsoft.com/office/drawing/2014/main" id="{858BC360-FFC7-318A-493F-E5BB62A613FE}"/>
                </a:ext>
              </a:extLst>
            </p:cNvPr>
            <p:cNvPicPr>
              <a:picLocks noChangeAspect="1"/>
            </p:cNvPicPr>
            <p:nvPr/>
          </p:nvPicPr>
          <p:blipFill>
            <a:blip r:embed="rId10"/>
            <a:stretch>
              <a:fillRect/>
            </a:stretch>
          </p:blipFill>
          <p:spPr>
            <a:xfrm>
              <a:off x="5591578" y="2514237"/>
              <a:ext cx="1427491" cy="800691"/>
            </a:xfrm>
            <a:prstGeom prst="rect">
              <a:avLst/>
            </a:prstGeom>
          </p:spPr>
        </p:pic>
        <p:sp>
          <p:nvSpPr>
            <p:cNvPr id="61" name="Plus Sign 60">
              <a:extLst>
                <a:ext uri="{FF2B5EF4-FFF2-40B4-BE49-F238E27FC236}">
                  <a16:creationId xmlns:a16="http://schemas.microsoft.com/office/drawing/2014/main" id="{C19A2E1B-629F-18D7-5415-2CF3FF914010}"/>
                </a:ext>
              </a:extLst>
            </p:cNvPr>
            <p:cNvSpPr/>
            <p:nvPr/>
          </p:nvSpPr>
          <p:spPr>
            <a:xfrm>
              <a:off x="7124890" y="2725303"/>
              <a:ext cx="270147" cy="326731"/>
            </a:xfrm>
            <a:prstGeom prst="mathPlus">
              <a:avLst/>
            </a:prstGeom>
            <a:solidFill>
              <a:srgbClr val="FFFBF5"/>
            </a:solidFill>
            <a:ln>
              <a:solidFill>
                <a:srgbClr val="FF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Bent 62">
              <a:extLst>
                <a:ext uri="{FF2B5EF4-FFF2-40B4-BE49-F238E27FC236}">
                  <a16:creationId xmlns:a16="http://schemas.microsoft.com/office/drawing/2014/main" id="{E72F3301-0058-561C-996F-7A536DC70378}"/>
                </a:ext>
              </a:extLst>
            </p:cNvPr>
            <p:cNvSpPr/>
            <p:nvPr/>
          </p:nvSpPr>
          <p:spPr>
            <a:xfrm rot="10800000">
              <a:off x="6565820" y="3904312"/>
              <a:ext cx="611156" cy="626252"/>
            </a:xfrm>
            <a:prstGeom prst="bentArrow">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BD3944"/>
                  </a:solidFill>
                </a:ln>
                <a:solidFill>
                  <a:srgbClr val="BD3944"/>
                </a:solidFill>
              </a:endParaRPr>
            </a:p>
          </p:txBody>
        </p:sp>
      </p:grpSp>
    </p:spTree>
    <p:extLst>
      <p:ext uri="{BB962C8B-B14F-4D97-AF65-F5344CB8AC3E}">
        <p14:creationId xmlns:p14="http://schemas.microsoft.com/office/powerpoint/2010/main" val="50244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6"/>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7"/>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ppt_w*0.70"/>
                                          </p:val>
                                        </p:tav>
                                        <p:tav tm="100000">
                                          <p:val>
                                            <p:strVal val="#ppt_w"/>
                                          </p:val>
                                        </p:tav>
                                      </p:tavLst>
                                    </p:anim>
                                    <p:anim calcmode="lin" valueType="num">
                                      <p:cBhvr>
                                        <p:cTn id="12" dur="750" fill="hold"/>
                                        <p:tgtEl>
                                          <p:spTgt spid="4"/>
                                        </p:tgtEl>
                                        <p:attrNameLst>
                                          <p:attrName>ppt_h</p:attrName>
                                        </p:attrNameLst>
                                      </p:cBhvr>
                                      <p:tavLst>
                                        <p:tav tm="0">
                                          <p:val>
                                            <p:strVal val="#ppt_h"/>
                                          </p:val>
                                        </p:tav>
                                        <p:tav tm="100000">
                                          <p:val>
                                            <p:strVal val="#ppt_h"/>
                                          </p:val>
                                        </p:tav>
                                      </p:tavLst>
                                    </p:anim>
                                    <p:animEffect transition="in" filter="fade">
                                      <p:cBhvr>
                                        <p:cTn id="13" dur="750"/>
                                        <p:tgtEl>
                                          <p:spTgt spid="4"/>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strVal val="#ppt_w*0.70"/>
                                          </p:val>
                                        </p:tav>
                                        <p:tav tm="100000">
                                          <p:val>
                                            <p:strVal val="#ppt_w"/>
                                          </p:val>
                                        </p:tav>
                                      </p:tavLst>
                                    </p:anim>
                                    <p:anim calcmode="lin" valueType="num">
                                      <p:cBhvr>
                                        <p:cTn id="21" dur="500" fill="hold"/>
                                        <p:tgtEl>
                                          <p:spTgt spid="8"/>
                                        </p:tgtEl>
                                        <p:attrNameLst>
                                          <p:attrName>ppt_h</p:attrName>
                                        </p:attrNameLst>
                                      </p:cBhvr>
                                      <p:tavLst>
                                        <p:tav tm="0">
                                          <p:val>
                                            <p:strVal val="#ppt_h"/>
                                          </p:val>
                                        </p:tav>
                                        <p:tav tm="100000">
                                          <p:val>
                                            <p:strVal val="#ppt_h"/>
                                          </p:val>
                                        </p:tav>
                                      </p:tavLst>
                                    </p:anim>
                                    <p:animEffect transition="in" filter="fade">
                                      <p:cBhvr>
                                        <p:cTn id="22" dur="500"/>
                                        <p:tgtEl>
                                          <p:spTgt spid="8"/>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46"/>
                </p:tgtEl>
              </p:cMediaNode>
            </p:video>
          </p:childTnLst>
        </p:cTn>
      </p:par>
    </p:tnLst>
    <p:bldLst>
      <p:bldP spid="4" grpId="0" animBg="1"/>
      <p:bldP spid="5" grpId="0"/>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91"/>
        <p:cNvGrpSpPr/>
        <p:nvPr/>
      </p:nvGrpSpPr>
      <p:grpSpPr>
        <a:xfrm>
          <a:off x="0" y="0"/>
          <a:ext cx="0" cy="0"/>
          <a:chOff x="0" y="0"/>
          <a:chExt cx="0" cy="0"/>
        </a:xfrm>
      </p:grpSpPr>
      <p:sp>
        <p:nvSpPr>
          <p:cNvPr id="4" name="Parallelogram 3">
            <a:extLst>
              <a:ext uri="{FF2B5EF4-FFF2-40B4-BE49-F238E27FC236}">
                <a16:creationId xmlns:a16="http://schemas.microsoft.com/office/drawing/2014/main" id="{B5EEDA8F-95A6-52B5-0C8E-AEA0354433DA}"/>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0;p14">
            <a:extLst>
              <a:ext uri="{FF2B5EF4-FFF2-40B4-BE49-F238E27FC236}">
                <a16:creationId xmlns:a16="http://schemas.microsoft.com/office/drawing/2014/main" id="{78E78079-1ECE-17A0-B696-861C0AADD4C8}"/>
              </a:ext>
            </a:extLst>
          </p:cNvPr>
          <p:cNvSpPr txBox="1">
            <a:spLocks noGrp="1"/>
          </p:cNvSpPr>
          <p:nvPr>
            <p:ph type="title"/>
          </p:nvPr>
        </p:nvSpPr>
        <p:spPr>
          <a:xfrm>
            <a:off x="2793422" y="288275"/>
            <a:ext cx="321495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FBF5"/>
                </a:solidFill>
              </a:rPr>
              <a:t>Model Architecture</a:t>
            </a:r>
            <a:endParaRPr dirty="0"/>
          </a:p>
        </p:txBody>
      </p:sp>
      <p:sp>
        <p:nvSpPr>
          <p:cNvPr id="6" name="Trapezoid 5">
            <a:extLst>
              <a:ext uri="{FF2B5EF4-FFF2-40B4-BE49-F238E27FC236}">
                <a16:creationId xmlns:a16="http://schemas.microsoft.com/office/drawing/2014/main" id="{F1A56BE1-C731-5496-B5BC-8A2BE28D8734}"/>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2A8DDB41-F079-0899-E336-D5D7D89082DB}"/>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BB0F284-081E-A6E3-A9BA-9ACD6C426AB7}"/>
              </a:ext>
            </a:extLst>
          </p:cNvPr>
          <p:cNvGrpSpPr/>
          <p:nvPr/>
        </p:nvGrpSpPr>
        <p:grpSpPr>
          <a:xfrm>
            <a:off x="454542" y="1063618"/>
            <a:ext cx="8234916" cy="3824975"/>
            <a:chOff x="454542" y="1063618"/>
            <a:chExt cx="8234916" cy="3824975"/>
          </a:xfrm>
        </p:grpSpPr>
        <p:sp>
          <p:nvSpPr>
            <p:cNvPr id="8" name="Rectangle 7">
              <a:extLst>
                <a:ext uri="{FF2B5EF4-FFF2-40B4-BE49-F238E27FC236}">
                  <a16:creationId xmlns:a16="http://schemas.microsoft.com/office/drawing/2014/main" id="{A03FFD5D-4BD5-A63A-0106-F193F22C7154}"/>
                </a:ext>
              </a:extLst>
            </p:cNvPr>
            <p:cNvSpPr/>
            <p:nvPr/>
          </p:nvSpPr>
          <p:spPr>
            <a:xfrm>
              <a:off x="454542" y="1063618"/>
              <a:ext cx="8192386" cy="543594"/>
            </a:xfrm>
            <a:prstGeom prst="rect">
              <a:avLst/>
            </a:prstGeom>
            <a:solidFill>
              <a:srgbClr val="FFFBF5"/>
            </a:solidFill>
            <a:ln>
              <a:solidFill>
                <a:srgbClr val="FF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lvl="0" indent="-342900" algn="l" rtl="0">
                <a:spcBef>
                  <a:spcPts val="0"/>
                </a:spcBef>
                <a:spcAft>
                  <a:spcPts val="0"/>
                </a:spcAft>
                <a:buSzPts val="1800"/>
                <a:buChar char="●"/>
              </a:pPr>
              <a:r>
                <a:rPr lang="en-US" sz="1200" dirty="0">
                  <a:solidFill>
                    <a:schemeClr val="tx1"/>
                  </a:solidFill>
                  <a:latin typeface="Times New Roman" panose="02020603050405020304" pitchFamily="18" charset="0"/>
                  <a:cs typeface="Times New Roman" panose="02020603050405020304" pitchFamily="18" charset="0"/>
                </a:rPr>
                <a:t>Phase 1: Classify individual frames from videos and predict a score of confidence.</a:t>
              </a:r>
            </a:p>
            <a:p>
              <a:pPr marL="457200" lvl="0" indent="-342900" algn="l" rtl="0">
                <a:spcBef>
                  <a:spcPts val="0"/>
                </a:spcBef>
                <a:spcAft>
                  <a:spcPts val="0"/>
                </a:spcAft>
                <a:buSzPts val="1800"/>
                <a:buChar char="●"/>
              </a:pPr>
              <a:r>
                <a:rPr lang="en-US" sz="1200" dirty="0">
                  <a:solidFill>
                    <a:schemeClr val="tx1"/>
                  </a:solidFill>
                  <a:latin typeface="Times New Roman" panose="02020603050405020304" pitchFamily="18" charset="0"/>
                  <a:cs typeface="Times New Roman" panose="02020603050405020304" pitchFamily="18" charset="0"/>
                </a:rPr>
                <a:t>Model: ResNet-50</a:t>
              </a:r>
            </a:p>
          </p:txBody>
        </p:sp>
        <p:pic>
          <p:nvPicPr>
            <p:cNvPr id="9" name="Picture 8">
              <a:extLst>
                <a:ext uri="{FF2B5EF4-FFF2-40B4-BE49-F238E27FC236}">
                  <a16:creationId xmlns:a16="http://schemas.microsoft.com/office/drawing/2014/main" id="{A1320808-860B-D2A7-FAB4-54B85110E2DA}"/>
                </a:ext>
              </a:extLst>
            </p:cNvPr>
            <p:cNvPicPr>
              <a:picLocks noChangeAspect="1"/>
            </p:cNvPicPr>
            <p:nvPr/>
          </p:nvPicPr>
          <p:blipFill rotWithShape="1">
            <a:blip r:embed="rId3"/>
            <a:srcRect l="6435" r="19960"/>
            <a:stretch/>
          </p:blipFill>
          <p:spPr>
            <a:xfrm>
              <a:off x="808481" y="1764902"/>
              <a:ext cx="1228725" cy="3123691"/>
            </a:xfrm>
            <a:prstGeom prst="rect">
              <a:avLst/>
            </a:prstGeom>
          </p:spPr>
        </p:pic>
        <p:grpSp>
          <p:nvGrpSpPr>
            <p:cNvPr id="11" name="Group 10">
              <a:extLst>
                <a:ext uri="{FF2B5EF4-FFF2-40B4-BE49-F238E27FC236}">
                  <a16:creationId xmlns:a16="http://schemas.microsoft.com/office/drawing/2014/main" id="{45CF7A2F-73FD-C986-450F-20EBE33C9CAF}"/>
                </a:ext>
              </a:extLst>
            </p:cNvPr>
            <p:cNvGrpSpPr/>
            <p:nvPr/>
          </p:nvGrpSpPr>
          <p:grpSpPr>
            <a:xfrm>
              <a:off x="2722648" y="2035277"/>
              <a:ext cx="5966810" cy="2205350"/>
              <a:chOff x="109162" y="1702533"/>
              <a:chExt cx="8825023" cy="3375803"/>
            </a:xfrm>
          </p:grpSpPr>
          <p:sp>
            <p:nvSpPr>
              <p:cNvPr id="12" name="Arrow: Right 11">
                <a:extLst>
                  <a:ext uri="{FF2B5EF4-FFF2-40B4-BE49-F238E27FC236}">
                    <a16:creationId xmlns:a16="http://schemas.microsoft.com/office/drawing/2014/main" id="{08A81F76-AF32-81CF-5C17-3819690B5A3C}"/>
                  </a:ext>
                </a:extLst>
              </p:cNvPr>
              <p:cNvSpPr/>
              <p:nvPr/>
            </p:nvSpPr>
            <p:spPr>
              <a:xfrm>
                <a:off x="2878938" y="2444447"/>
                <a:ext cx="284253" cy="212847"/>
              </a:xfrm>
              <a:prstGeom prst="rightArrow">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84D847-ED76-9E5A-0C36-6BE6445E0CAD}"/>
                  </a:ext>
                </a:extLst>
              </p:cNvPr>
              <p:cNvSpPr/>
              <p:nvPr/>
            </p:nvSpPr>
            <p:spPr>
              <a:xfrm>
                <a:off x="3270153" y="1702533"/>
                <a:ext cx="2304144" cy="1587368"/>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RESNET-50  MODEL</a:t>
                </a:r>
              </a:p>
            </p:txBody>
          </p:sp>
          <p:sp>
            <p:nvSpPr>
              <p:cNvPr id="14" name="Arrow: Right 13">
                <a:extLst>
                  <a:ext uri="{FF2B5EF4-FFF2-40B4-BE49-F238E27FC236}">
                    <a16:creationId xmlns:a16="http://schemas.microsoft.com/office/drawing/2014/main" id="{4F062321-AD65-5532-7B6C-85DC23BDAF47}"/>
                  </a:ext>
                </a:extLst>
              </p:cNvPr>
              <p:cNvSpPr/>
              <p:nvPr/>
            </p:nvSpPr>
            <p:spPr>
              <a:xfrm>
                <a:off x="5753273" y="2444447"/>
                <a:ext cx="284253" cy="212847"/>
              </a:xfrm>
              <a:prstGeom prst="rightArrow">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4593C87-0961-AE80-2DA3-4ECAFA097B45}"/>
                  </a:ext>
                </a:extLst>
              </p:cNvPr>
              <p:cNvSpPr/>
              <p:nvPr/>
            </p:nvSpPr>
            <p:spPr>
              <a:xfrm>
                <a:off x="6247782" y="1702533"/>
                <a:ext cx="2304144" cy="1587368"/>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TRAINED</a:t>
                </a:r>
              </a:p>
              <a:p>
                <a:pPr algn="ctr"/>
                <a:r>
                  <a:rPr lang="en-US" dirty="0"/>
                  <a:t>RESNET  MODEL</a:t>
                </a:r>
              </a:p>
            </p:txBody>
          </p:sp>
          <p:grpSp>
            <p:nvGrpSpPr>
              <p:cNvPr id="16" name="Group 15">
                <a:extLst>
                  <a:ext uri="{FF2B5EF4-FFF2-40B4-BE49-F238E27FC236}">
                    <a16:creationId xmlns:a16="http://schemas.microsoft.com/office/drawing/2014/main" id="{C4127FCE-7E7E-DABF-11C3-105FC6020FEB}"/>
                  </a:ext>
                </a:extLst>
              </p:cNvPr>
              <p:cNvGrpSpPr/>
              <p:nvPr/>
            </p:nvGrpSpPr>
            <p:grpSpPr>
              <a:xfrm>
                <a:off x="467832" y="1702533"/>
                <a:ext cx="2304144" cy="1587368"/>
                <a:chOff x="6176386" y="3061829"/>
                <a:chExt cx="2304144" cy="1587368"/>
              </a:xfrm>
            </p:grpSpPr>
            <p:sp>
              <p:nvSpPr>
                <p:cNvPr id="120" name="Rectangle: Rounded Corners 119">
                  <a:extLst>
                    <a:ext uri="{FF2B5EF4-FFF2-40B4-BE49-F238E27FC236}">
                      <a16:creationId xmlns:a16="http://schemas.microsoft.com/office/drawing/2014/main" id="{3D0561F9-EC4D-F92F-D3AB-F6FF3AE413BC}"/>
                    </a:ext>
                  </a:extLst>
                </p:cNvPr>
                <p:cNvSpPr/>
                <p:nvPr/>
              </p:nvSpPr>
              <p:spPr>
                <a:xfrm>
                  <a:off x="6176386" y="3061829"/>
                  <a:ext cx="2304144" cy="1587368"/>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FF2B5EF4-FFF2-40B4-BE49-F238E27FC236}">
                      <a16:creationId xmlns:a16="http://schemas.microsoft.com/office/drawing/2014/main" id="{11F19766-5DF6-9901-5A3D-DD149B7D8B61}"/>
                    </a:ext>
                  </a:extLst>
                </p:cNvPr>
                <p:cNvGrpSpPr/>
                <p:nvPr/>
              </p:nvGrpSpPr>
              <p:grpSpPr>
                <a:xfrm>
                  <a:off x="6353776" y="3267617"/>
                  <a:ext cx="911514" cy="556003"/>
                  <a:chOff x="6353776" y="3267617"/>
                  <a:chExt cx="911514" cy="556003"/>
                </a:xfrm>
              </p:grpSpPr>
              <p:sp>
                <p:nvSpPr>
                  <p:cNvPr id="1047" name="Rectangle: Rounded Corners 1046">
                    <a:extLst>
                      <a:ext uri="{FF2B5EF4-FFF2-40B4-BE49-F238E27FC236}">
                        <a16:creationId xmlns:a16="http://schemas.microsoft.com/office/drawing/2014/main" id="{8CACBBE2-4785-5DE0-2FE5-22895DDC16E7}"/>
                      </a:ext>
                    </a:extLst>
                  </p:cNvPr>
                  <p:cNvSpPr/>
                  <p:nvPr/>
                </p:nvSpPr>
                <p:spPr>
                  <a:xfrm>
                    <a:off x="6353776" y="3267617"/>
                    <a:ext cx="911514" cy="556003"/>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200" dirty="0">
                        <a:latin typeface="Times New Roman" panose="02020603050405020304" pitchFamily="18" charset="0"/>
                        <a:cs typeface="Times New Roman" panose="02020603050405020304" pitchFamily="18" charset="0"/>
                      </a:rPr>
                      <a:t>win</a:t>
                    </a:r>
                    <a:endParaRPr lang="en-US" dirty="0">
                      <a:latin typeface="Times New Roman" panose="02020603050405020304" pitchFamily="18" charset="0"/>
                      <a:cs typeface="Times New Roman" panose="02020603050405020304" pitchFamily="18" charset="0"/>
                    </a:endParaRPr>
                  </a:p>
                </p:txBody>
              </p:sp>
              <p:pic>
                <p:nvPicPr>
                  <p:cNvPr id="1048" name="Picture 1047" descr="A map of a video game&#10;&#10;Description automatically generated">
                    <a:extLst>
                      <a:ext uri="{FF2B5EF4-FFF2-40B4-BE49-F238E27FC236}">
                        <a16:creationId xmlns:a16="http://schemas.microsoft.com/office/drawing/2014/main" id="{C40F7256-D92C-7D1A-4C68-1CE5DB99773D}"/>
                      </a:ext>
                    </a:extLst>
                  </p:cNvPr>
                  <p:cNvPicPr>
                    <a:picLocks noChangeAspect="1"/>
                  </p:cNvPicPr>
                  <p:nvPr/>
                </p:nvPicPr>
                <p:blipFill>
                  <a:blip r:embed="rId4"/>
                  <a:stretch>
                    <a:fillRect/>
                  </a:stretch>
                </p:blipFill>
                <p:spPr>
                  <a:xfrm>
                    <a:off x="6621198" y="3316112"/>
                    <a:ext cx="365356" cy="328292"/>
                  </a:xfrm>
                  <a:prstGeom prst="rect">
                    <a:avLst/>
                  </a:prstGeom>
                </p:spPr>
              </p:pic>
            </p:grpSp>
            <p:sp>
              <p:nvSpPr>
                <p:cNvPr id="127" name="Rectangle: Rounded Corners 126">
                  <a:extLst>
                    <a:ext uri="{FF2B5EF4-FFF2-40B4-BE49-F238E27FC236}">
                      <a16:creationId xmlns:a16="http://schemas.microsoft.com/office/drawing/2014/main" id="{9A220407-7E83-7A17-5D59-FC77090F6B8C}"/>
                    </a:ext>
                  </a:extLst>
                </p:cNvPr>
                <p:cNvSpPr/>
                <p:nvPr/>
              </p:nvSpPr>
              <p:spPr>
                <a:xfrm>
                  <a:off x="6371788" y="4016589"/>
                  <a:ext cx="911515" cy="556004"/>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200" dirty="0">
                      <a:latin typeface="Times New Roman" panose="02020603050405020304" pitchFamily="18" charset="0"/>
                      <a:cs typeface="Times New Roman" panose="02020603050405020304" pitchFamily="18" charset="0"/>
                    </a:rPr>
                    <a:t>loss</a:t>
                  </a:r>
                  <a:endParaRPr lang="en-US" dirty="0">
                    <a:latin typeface="Times New Roman" panose="02020603050405020304" pitchFamily="18" charset="0"/>
                    <a:cs typeface="Times New Roman" panose="02020603050405020304" pitchFamily="18" charset="0"/>
                  </a:endParaRPr>
                </a:p>
              </p:txBody>
            </p:sp>
            <p:pic>
              <p:nvPicPr>
                <p:cNvPr id="1024" name="Picture 1023" descr="A map of a video game&#10;&#10;Description automatically generated">
                  <a:extLst>
                    <a:ext uri="{FF2B5EF4-FFF2-40B4-BE49-F238E27FC236}">
                      <a16:creationId xmlns:a16="http://schemas.microsoft.com/office/drawing/2014/main" id="{9CCDE0D9-0204-E3A7-D76E-C74657F0A5EE}"/>
                    </a:ext>
                  </a:extLst>
                </p:cNvPr>
                <p:cNvPicPr>
                  <a:picLocks noChangeAspect="1"/>
                </p:cNvPicPr>
                <p:nvPr/>
              </p:nvPicPr>
              <p:blipFill>
                <a:blip r:embed="rId4"/>
                <a:stretch>
                  <a:fillRect/>
                </a:stretch>
              </p:blipFill>
              <p:spPr>
                <a:xfrm>
                  <a:off x="6639171" y="4037804"/>
                  <a:ext cx="365356" cy="328290"/>
                </a:xfrm>
                <a:prstGeom prst="rect">
                  <a:avLst/>
                </a:prstGeom>
              </p:spPr>
            </p:pic>
          </p:grpSp>
          <p:grpSp>
            <p:nvGrpSpPr>
              <p:cNvPr id="17" name="Group 16">
                <a:extLst>
                  <a:ext uri="{FF2B5EF4-FFF2-40B4-BE49-F238E27FC236}">
                    <a16:creationId xmlns:a16="http://schemas.microsoft.com/office/drawing/2014/main" id="{F794B9D7-4E38-D1BC-20D4-7225499BD9A2}"/>
                  </a:ext>
                </a:extLst>
              </p:cNvPr>
              <p:cNvGrpSpPr/>
              <p:nvPr/>
            </p:nvGrpSpPr>
            <p:grpSpPr>
              <a:xfrm>
                <a:off x="497072" y="3490968"/>
                <a:ext cx="7967509" cy="1587368"/>
                <a:chOff x="513021" y="3061829"/>
                <a:chExt cx="7967509" cy="1587368"/>
              </a:xfrm>
            </p:grpSpPr>
            <p:sp>
              <p:nvSpPr>
                <p:cNvPr id="19" name="Arrow: Right 18">
                  <a:extLst>
                    <a:ext uri="{FF2B5EF4-FFF2-40B4-BE49-F238E27FC236}">
                      <a16:creationId xmlns:a16="http://schemas.microsoft.com/office/drawing/2014/main" id="{0082E2AF-9083-397F-7300-9705F18BDF3E}"/>
                    </a:ext>
                  </a:extLst>
                </p:cNvPr>
                <p:cNvSpPr/>
                <p:nvPr/>
              </p:nvSpPr>
              <p:spPr>
                <a:xfrm>
                  <a:off x="2910836" y="3803743"/>
                  <a:ext cx="284253" cy="212847"/>
                </a:xfrm>
                <a:prstGeom prst="rightArrow">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6B459B5-74A5-028A-F6A8-1F90422561C1}"/>
                    </a:ext>
                  </a:extLst>
                </p:cNvPr>
                <p:cNvSpPr/>
                <p:nvPr/>
              </p:nvSpPr>
              <p:spPr>
                <a:xfrm>
                  <a:off x="3302051" y="3061829"/>
                  <a:ext cx="2304144" cy="1587368"/>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TRAINED RESNET-50  MODEL</a:t>
                  </a:r>
                </a:p>
              </p:txBody>
            </p:sp>
            <p:sp>
              <p:nvSpPr>
                <p:cNvPr id="21" name="Arrow: Right 20">
                  <a:extLst>
                    <a:ext uri="{FF2B5EF4-FFF2-40B4-BE49-F238E27FC236}">
                      <a16:creationId xmlns:a16="http://schemas.microsoft.com/office/drawing/2014/main" id="{1572B7E2-FDC8-2649-8562-1D53955FA331}"/>
                    </a:ext>
                  </a:extLst>
                </p:cNvPr>
                <p:cNvSpPr/>
                <p:nvPr/>
              </p:nvSpPr>
              <p:spPr>
                <a:xfrm>
                  <a:off x="5785171" y="3803743"/>
                  <a:ext cx="284253" cy="212847"/>
                </a:xfrm>
                <a:prstGeom prst="rightArrow">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EC62B234-E2B8-C93F-8576-A9980232D880}"/>
                    </a:ext>
                  </a:extLst>
                </p:cNvPr>
                <p:cNvSpPr/>
                <p:nvPr/>
              </p:nvSpPr>
              <p:spPr>
                <a:xfrm>
                  <a:off x="513021" y="3061829"/>
                  <a:ext cx="2304144" cy="1587368"/>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492FD3A-F57F-5D27-3FA0-73B28728C86B}"/>
                    </a:ext>
                  </a:extLst>
                </p:cNvPr>
                <p:cNvSpPr/>
                <p:nvPr/>
              </p:nvSpPr>
              <p:spPr>
                <a:xfrm>
                  <a:off x="6176386" y="3061829"/>
                  <a:ext cx="2304144" cy="1587368"/>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2DB46E07-1CD4-B9EA-47A8-83F1C7085A53}"/>
                  </a:ext>
                </a:extLst>
              </p:cNvPr>
              <p:cNvCxnSpPr/>
              <p:nvPr/>
            </p:nvCxnSpPr>
            <p:spPr>
              <a:xfrm>
                <a:off x="109162" y="3386470"/>
                <a:ext cx="8825023" cy="0"/>
              </a:xfrm>
              <a:prstGeom prst="line">
                <a:avLst/>
              </a:prstGeom>
              <a:ln>
                <a:solidFill>
                  <a:srgbClr val="BD3944"/>
                </a:solidFill>
              </a:ln>
            </p:spPr>
            <p:style>
              <a:lnRef idx="1">
                <a:schemeClr val="accent1"/>
              </a:lnRef>
              <a:fillRef idx="0">
                <a:schemeClr val="accent1"/>
              </a:fillRef>
              <a:effectRef idx="0">
                <a:schemeClr val="accent1"/>
              </a:effectRef>
              <a:fontRef idx="minor">
                <a:schemeClr val="tx1"/>
              </a:fontRef>
            </p:style>
          </p:cxnSp>
        </p:grpSp>
        <p:sp>
          <p:nvSpPr>
            <p:cNvPr id="1049" name="Rectangle: Rounded Corners 1048">
              <a:extLst>
                <a:ext uri="{FF2B5EF4-FFF2-40B4-BE49-F238E27FC236}">
                  <a16:creationId xmlns:a16="http://schemas.microsoft.com/office/drawing/2014/main" id="{A0786CA7-2646-29D6-4D09-1F92697674B1}"/>
                </a:ext>
              </a:extLst>
            </p:cNvPr>
            <p:cNvSpPr/>
            <p:nvPr/>
          </p:nvSpPr>
          <p:spPr>
            <a:xfrm>
              <a:off x="3791886" y="2169714"/>
              <a:ext cx="616296" cy="363227"/>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200" dirty="0">
                  <a:latin typeface="Times New Roman" panose="02020603050405020304" pitchFamily="18" charset="0"/>
                  <a:cs typeface="Times New Roman" panose="02020603050405020304" pitchFamily="18" charset="0"/>
                </a:rPr>
                <a:t>win</a:t>
              </a:r>
              <a:endParaRPr lang="en-US" dirty="0">
                <a:latin typeface="Times New Roman" panose="02020603050405020304" pitchFamily="18" charset="0"/>
                <a:cs typeface="Times New Roman" panose="02020603050405020304" pitchFamily="18" charset="0"/>
              </a:endParaRPr>
            </a:p>
          </p:txBody>
        </p:sp>
        <p:sp>
          <p:nvSpPr>
            <p:cNvPr id="1050" name="Rectangle: Rounded Corners 1049">
              <a:extLst>
                <a:ext uri="{FF2B5EF4-FFF2-40B4-BE49-F238E27FC236}">
                  <a16:creationId xmlns:a16="http://schemas.microsoft.com/office/drawing/2014/main" id="{30C1A439-54BC-173B-AA42-43D2C5B03918}"/>
                </a:ext>
              </a:extLst>
            </p:cNvPr>
            <p:cNvSpPr/>
            <p:nvPr/>
          </p:nvSpPr>
          <p:spPr>
            <a:xfrm>
              <a:off x="3804064" y="2659004"/>
              <a:ext cx="616297" cy="363227"/>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200" dirty="0">
                  <a:latin typeface="Times New Roman" panose="02020603050405020304" pitchFamily="18" charset="0"/>
                  <a:cs typeface="Times New Roman" panose="02020603050405020304" pitchFamily="18" charset="0"/>
                </a:rPr>
                <a:t>loss</a:t>
              </a:r>
              <a:endParaRPr lang="en-US" dirty="0">
                <a:latin typeface="Times New Roman" panose="02020603050405020304" pitchFamily="18" charset="0"/>
                <a:cs typeface="Times New Roman" panose="02020603050405020304" pitchFamily="18" charset="0"/>
              </a:endParaRPr>
            </a:p>
          </p:txBody>
        </p:sp>
        <p:pic>
          <p:nvPicPr>
            <p:cNvPr id="1051" name="Picture 1050" descr="A map of a video game&#10;&#10;Description automatically generated">
              <a:extLst>
                <a:ext uri="{FF2B5EF4-FFF2-40B4-BE49-F238E27FC236}">
                  <a16:creationId xmlns:a16="http://schemas.microsoft.com/office/drawing/2014/main" id="{0BE6E635-8084-971D-8B35-959126A58CE8}"/>
                </a:ext>
              </a:extLst>
            </p:cNvPr>
            <p:cNvPicPr>
              <a:picLocks noChangeAspect="1"/>
            </p:cNvPicPr>
            <p:nvPr/>
          </p:nvPicPr>
          <p:blipFill>
            <a:blip r:embed="rId4"/>
            <a:stretch>
              <a:fillRect/>
            </a:stretch>
          </p:blipFill>
          <p:spPr>
            <a:xfrm>
              <a:off x="3968286" y="2201395"/>
              <a:ext cx="247026" cy="214467"/>
            </a:xfrm>
            <a:prstGeom prst="rect">
              <a:avLst/>
            </a:prstGeom>
          </p:spPr>
        </p:pic>
        <p:pic>
          <p:nvPicPr>
            <p:cNvPr id="1052" name="Picture 1051" descr="A map of a video game&#10;&#10;Description automatically generated">
              <a:extLst>
                <a:ext uri="{FF2B5EF4-FFF2-40B4-BE49-F238E27FC236}">
                  <a16:creationId xmlns:a16="http://schemas.microsoft.com/office/drawing/2014/main" id="{A7E762D1-36B7-0FB3-453B-5EAE19367C07}"/>
                </a:ext>
              </a:extLst>
            </p:cNvPr>
            <p:cNvPicPr>
              <a:picLocks noChangeAspect="1"/>
            </p:cNvPicPr>
            <p:nvPr/>
          </p:nvPicPr>
          <p:blipFill>
            <a:blip r:embed="rId4"/>
            <a:stretch>
              <a:fillRect/>
            </a:stretch>
          </p:blipFill>
          <p:spPr>
            <a:xfrm>
              <a:off x="3980438" y="2667378"/>
              <a:ext cx="247026" cy="214466"/>
            </a:xfrm>
            <a:prstGeom prst="rect">
              <a:avLst/>
            </a:prstGeom>
          </p:spPr>
        </p:pic>
        <p:sp>
          <p:nvSpPr>
            <p:cNvPr id="1092" name="Rectangle: Rounded Corners 1091">
              <a:extLst>
                <a:ext uri="{FF2B5EF4-FFF2-40B4-BE49-F238E27FC236}">
                  <a16:creationId xmlns:a16="http://schemas.microsoft.com/office/drawing/2014/main" id="{9D8E04D4-9E8A-416D-9FD5-DD80903EAE35}"/>
                </a:ext>
              </a:extLst>
            </p:cNvPr>
            <p:cNvSpPr/>
            <p:nvPr/>
          </p:nvSpPr>
          <p:spPr>
            <a:xfrm>
              <a:off x="6915986" y="3283685"/>
              <a:ext cx="616296" cy="363227"/>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200" dirty="0">
                  <a:latin typeface="Times New Roman" panose="02020603050405020304" pitchFamily="18" charset="0"/>
                  <a:cs typeface="Times New Roman" panose="02020603050405020304" pitchFamily="18" charset="0"/>
                </a:rPr>
                <a:t>win</a:t>
              </a:r>
              <a:endParaRPr lang="en-US" dirty="0">
                <a:latin typeface="Times New Roman" panose="02020603050405020304" pitchFamily="18" charset="0"/>
                <a:cs typeface="Times New Roman" panose="02020603050405020304" pitchFamily="18" charset="0"/>
              </a:endParaRPr>
            </a:p>
          </p:txBody>
        </p:sp>
        <p:sp>
          <p:nvSpPr>
            <p:cNvPr id="1093" name="Rectangle: Rounded Corners 1092">
              <a:extLst>
                <a:ext uri="{FF2B5EF4-FFF2-40B4-BE49-F238E27FC236}">
                  <a16:creationId xmlns:a16="http://schemas.microsoft.com/office/drawing/2014/main" id="{D348FD97-822E-EA0A-D261-75EB70F9A8A8}"/>
                </a:ext>
              </a:extLst>
            </p:cNvPr>
            <p:cNvSpPr/>
            <p:nvPr/>
          </p:nvSpPr>
          <p:spPr>
            <a:xfrm>
              <a:off x="6928164" y="3772975"/>
              <a:ext cx="616297" cy="363227"/>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200" dirty="0">
                  <a:latin typeface="Times New Roman" panose="02020603050405020304" pitchFamily="18" charset="0"/>
                  <a:cs typeface="Times New Roman" panose="02020603050405020304" pitchFamily="18" charset="0"/>
                </a:rPr>
                <a:t>loss</a:t>
              </a:r>
              <a:endParaRPr lang="en-US" dirty="0">
                <a:latin typeface="Times New Roman" panose="02020603050405020304" pitchFamily="18" charset="0"/>
                <a:cs typeface="Times New Roman" panose="02020603050405020304" pitchFamily="18" charset="0"/>
              </a:endParaRPr>
            </a:p>
          </p:txBody>
        </p:sp>
        <p:sp>
          <p:nvSpPr>
            <p:cNvPr id="1095" name="Rectangle: Rounded Corners 1094">
              <a:extLst>
                <a:ext uri="{FF2B5EF4-FFF2-40B4-BE49-F238E27FC236}">
                  <a16:creationId xmlns:a16="http://schemas.microsoft.com/office/drawing/2014/main" id="{03F2B7B5-58BE-CA3F-DC34-11E3A547A23B}"/>
                </a:ext>
              </a:extLst>
            </p:cNvPr>
            <p:cNvSpPr/>
            <p:nvPr/>
          </p:nvSpPr>
          <p:spPr>
            <a:xfrm>
              <a:off x="7609654" y="3283685"/>
              <a:ext cx="616296" cy="363227"/>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200" dirty="0">
                  <a:latin typeface="Times New Roman" panose="02020603050405020304" pitchFamily="18" charset="0"/>
                  <a:cs typeface="Times New Roman" panose="02020603050405020304" pitchFamily="18" charset="0"/>
                </a:rPr>
                <a:t>win</a:t>
              </a:r>
              <a:endParaRPr lang="en-US" dirty="0">
                <a:latin typeface="Times New Roman" panose="02020603050405020304" pitchFamily="18" charset="0"/>
                <a:cs typeface="Times New Roman" panose="02020603050405020304" pitchFamily="18" charset="0"/>
              </a:endParaRPr>
            </a:p>
          </p:txBody>
        </p:sp>
        <p:sp>
          <p:nvSpPr>
            <p:cNvPr id="1096" name="Rectangle: Rounded Corners 1095">
              <a:extLst>
                <a:ext uri="{FF2B5EF4-FFF2-40B4-BE49-F238E27FC236}">
                  <a16:creationId xmlns:a16="http://schemas.microsoft.com/office/drawing/2014/main" id="{1C480D82-C0C7-27A2-C693-C8C801CCE31F}"/>
                </a:ext>
              </a:extLst>
            </p:cNvPr>
            <p:cNvSpPr/>
            <p:nvPr/>
          </p:nvSpPr>
          <p:spPr>
            <a:xfrm>
              <a:off x="7637370" y="3762526"/>
              <a:ext cx="616297" cy="363227"/>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200" dirty="0">
                  <a:latin typeface="Times New Roman" panose="02020603050405020304" pitchFamily="18" charset="0"/>
                  <a:cs typeface="Times New Roman" panose="02020603050405020304" pitchFamily="18" charset="0"/>
                </a:rPr>
                <a:t>loss</a:t>
              </a:r>
              <a:endParaRPr lang="en-US" dirty="0">
                <a:latin typeface="Times New Roman" panose="02020603050405020304" pitchFamily="18" charset="0"/>
                <a:cs typeface="Times New Roman" panose="02020603050405020304" pitchFamily="18" charset="0"/>
              </a:endParaRPr>
            </a:p>
          </p:txBody>
        </p:sp>
        <p:sp>
          <p:nvSpPr>
            <p:cNvPr id="1116" name="Rectangle: Rounded Corners 1115">
              <a:extLst>
                <a:ext uri="{FF2B5EF4-FFF2-40B4-BE49-F238E27FC236}">
                  <a16:creationId xmlns:a16="http://schemas.microsoft.com/office/drawing/2014/main" id="{A3CF3B5E-F251-9AD8-25CC-908F0B4203D2}"/>
                </a:ext>
              </a:extLst>
            </p:cNvPr>
            <p:cNvSpPr/>
            <p:nvPr/>
          </p:nvSpPr>
          <p:spPr>
            <a:xfrm>
              <a:off x="3085090" y="3325081"/>
              <a:ext cx="616296" cy="363227"/>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latin typeface="Times New Roman" panose="02020603050405020304" pitchFamily="18" charset="0"/>
                <a:cs typeface="Times New Roman" panose="02020603050405020304" pitchFamily="18" charset="0"/>
              </a:endParaRPr>
            </a:p>
          </p:txBody>
        </p:sp>
        <p:sp>
          <p:nvSpPr>
            <p:cNvPr id="1117" name="Rectangle: Rounded Corners 1116">
              <a:extLst>
                <a:ext uri="{FF2B5EF4-FFF2-40B4-BE49-F238E27FC236}">
                  <a16:creationId xmlns:a16="http://schemas.microsoft.com/office/drawing/2014/main" id="{43C9DC46-90D5-46B4-02D3-A68215C8F415}"/>
                </a:ext>
              </a:extLst>
            </p:cNvPr>
            <p:cNvSpPr/>
            <p:nvPr/>
          </p:nvSpPr>
          <p:spPr>
            <a:xfrm>
              <a:off x="3097268" y="3814371"/>
              <a:ext cx="616297" cy="363227"/>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latin typeface="Times New Roman" panose="02020603050405020304" pitchFamily="18" charset="0"/>
                <a:cs typeface="Times New Roman" panose="02020603050405020304" pitchFamily="18" charset="0"/>
              </a:endParaRPr>
            </a:p>
          </p:txBody>
        </p:sp>
        <p:sp>
          <p:nvSpPr>
            <p:cNvPr id="1118" name="Rectangle: Rounded Corners 1117">
              <a:extLst>
                <a:ext uri="{FF2B5EF4-FFF2-40B4-BE49-F238E27FC236}">
                  <a16:creationId xmlns:a16="http://schemas.microsoft.com/office/drawing/2014/main" id="{68DCFEC6-0C2F-B8F7-4113-D0F0024554D8}"/>
                </a:ext>
              </a:extLst>
            </p:cNvPr>
            <p:cNvSpPr/>
            <p:nvPr/>
          </p:nvSpPr>
          <p:spPr>
            <a:xfrm>
              <a:off x="3790998" y="3316974"/>
              <a:ext cx="616296" cy="363227"/>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latin typeface="Times New Roman" panose="02020603050405020304" pitchFamily="18" charset="0"/>
                <a:cs typeface="Times New Roman" panose="02020603050405020304" pitchFamily="18" charset="0"/>
              </a:endParaRPr>
            </a:p>
          </p:txBody>
        </p:sp>
        <p:sp>
          <p:nvSpPr>
            <p:cNvPr id="1119" name="Rectangle: Rounded Corners 1118">
              <a:extLst>
                <a:ext uri="{FF2B5EF4-FFF2-40B4-BE49-F238E27FC236}">
                  <a16:creationId xmlns:a16="http://schemas.microsoft.com/office/drawing/2014/main" id="{66C6F91E-A748-C83C-60A3-7BC2CFE3664B}"/>
                </a:ext>
              </a:extLst>
            </p:cNvPr>
            <p:cNvSpPr/>
            <p:nvPr/>
          </p:nvSpPr>
          <p:spPr>
            <a:xfrm>
              <a:off x="3803176" y="3806264"/>
              <a:ext cx="616297" cy="363227"/>
            </a:xfrm>
            <a:prstGeom prst="roundRect">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latin typeface="Times New Roman" panose="02020603050405020304" pitchFamily="18" charset="0"/>
                <a:cs typeface="Times New Roman" panose="02020603050405020304" pitchFamily="18" charset="0"/>
              </a:endParaRPr>
            </a:p>
          </p:txBody>
        </p:sp>
        <p:pic>
          <p:nvPicPr>
            <p:cNvPr id="1120" name="Picture 1119" descr="A map of a video game&#10;&#10;Description automatically generated">
              <a:extLst>
                <a:ext uri="{FF2B5EF4-FFF2-40B4-BE49-F238E27FC236}">
                  <a16:creationId xmlns:a16="http://schemas.microsoft.com/office/drawing/2014/main" id="{9AFFCD5A-BAC7-F913-FCA2-806657B6B8DE}"/>
                </a:ext>
              </a:extLst>
            </p:cNvPr>
            <p:cNvPicPr>
              <a:picLocks noChangeAspect="1"/>
            </p:cNvPicPr>
            <p:nvPr/>
          </p:nvPicPr>
          <p:blipFill>
            <a:blip r:embed="rId4"/>
            <a:stretch>
              <a:fillRect/>
            </a:stretch>
          </p:blipFill>
          <p:spPr>
            <a:xfrm>
              <a:off x="3264448" y="3410475"/>
              <a:ext cx="247026" cy="214467"/>
            </a:xfrm>
            <a:prstGeom prst="rect">
              <a:avLst/>
            </a:prstGeom>
          </p:spPr>
        </p:pic>
        <p:pic>
          <p:nvPicPr>
            <p:cNvPr id="1121" name="Picture 1120" descr="A map of a video game&#10;&#10;Description automatically generated">
              <a:extLst>
                <a:ext uri="{FF2B5EF4-FFF2-40B4-BE49-F238E27FC236}">
                  <a16:creationId xmlns:a16="http://schemas.microsoft.com/office/drawing/2014/main" id="{38BC5CC7-77CD-072C-1F3F-52126D95C9E2}"/>
                </a:ext>
              </a:extLst>
            </p:cNvPr>
            <p:cNvPicPr>
              <a:picLocks noChangeAspect="1"/>
            </p:cNvPicPr>
            <p:nvPr/>
          </p:nvPicPr>
          <p:blipFill>
            <a:blip r:embed="rId4"/>
            <a:stretch>
              <a:fillRect/>
            </a:stretch>
          </p:blipFill>
          <p:spPr>
            <a:xfrm>
              <a:off x="3971818" y="3399460"/>
              <a:ext cx="247026" cy="214467"/>
            </a:xfrm>
            <a:prstGeom prst="rect">
              <a:avLst/>
            </a:prstGeom>
          </p:spPr>
        </p:pic>
        <p:pic>
          <p:nvPicPr>
            <p:cNvPr id="1122" name="Picture 1121" descr="A map of a video game&#10;&#10;Description automatically generated">
              <a:extLst>
                <a:ext uri="{FF2B5EF4-FFF2-40B4-BE49-F238E27FC236}">
                  <a16:creationId xmlns:a16="http://schemas.microsoft.com/office/drawing/2014/main" id="{7BB07764-E43D-D465-FD31-B968EF0BDDAC}"/>
                </a:ext>
              </a:extLst>
            </p:cNvPr>
            <p:cNvPicPr>
              <a:picLocks noChangeAspect="1"/>
            </p:cNvPicPr>
            <p:nvPr/>
          </p:nvPicPr>
          <p:blipFill>
            <a:blip r:embed="rId4"/>
            <a:stretch>
              <a:fillRect/>
            </a:stretch>
          </p:blipFill>
          <p:spPr>
            <a:xfrm>
              <a:off x="3264448" y="3888750"/>
              <a:ext cx="247026" cy="214467"/>
            </a:xfrm>
            <a:prstGeom prst="rect">
              <a:avLst/>
            </a:prstGeom>
          </p:spPr>
        </p:pic>
        <p:pic>
          <p:nvPicPr>
            <p:cNvPr id="1123" name="Picture 1122" descr="A map of a video game&#10;&#10;Description automatically generated">
              <a:extLst>
                <a:ext uri="{FF2B5EF4-FFF2-40B4-BE49-F238E27FC236}">
                  <a16:creationId xmlns:a16="http://schemas.microsoft.com/office/drawing/2014/main" id="{3EFAF86B-4677-CD77-80BB-4C6A2969CC1F}"/>
                </a:ext>
              </a:extLst>
            </p:cNvPr>
            <p:cNvPicPr>
              <a:picLocks noChangeAspect="1"/>
            </p:cNvPicPr>
            <p:nvPr/>
          </p:nvPicPr>
          <p:blipFill>
            <a:blip r:embed="rId4"/>
            <a:stretch>
              <a:fillRect/>
            </a:stretch>
          </p:blipFill>
          <p:spPr>
            <a:xfrm>
              <a:off x="3987811" y="3885480"/>
              <a:ext cx="247026" cy="214467"/>
            </a:xfrm>
            <a:prstGeom prst="rect">
              <a:avLst/>
            </a:prstGeom>
          </p:spPr>
        </p:pic>
        <p:pic>
          <p:nvPicPr>
            <p:cNvPr id="1124" name="Picture 1123" descr="A map of a video game&#10;&#10;Description automatically generated">
              <a:extLst>
                <a:ext uri="{FF2B5EF4-FFF2-40B4-BE49-F238E27FC236}">
                  <a16:creationId xmlns:a16="http://schemas.microsoft.com/office/drawing/2014/main" id="{AD4B49DC-4662-1376-B64A-CA58307955C8}"/>
                </a:ext>
              </a:extLst>
            </p:cNvPr>
            <p:cNvPicPr>
              <a:picLocks noChangeAspect="1"/>
            </p:cNvPicPr>
            <p:nvPr/>
          </p:nvPicPr>
          <p:blipFill>
            <a:blip r:embed="rId4"/>
            <a:stretch>
              <a:fillRect/>
            </a:stretch>
          </p:blipFill>
          <p:spPr>
            <a:xfrm>
              <a:off x="7100621" y="3300785"/>
              <a:ext cx="247026" cy="214467"/>
            </a:xfrm>
            <a:prstGeom prst="rect">
              <a:avLst/>
            </a:prstGeom>
          </p:spPr>
        </p:pic>
        <p:pic>
          <p:nvPicPr>
            <p:cNvPr id="1125" name="Picture 1124" descr="A map of a video game&#10;&#10;Description automatically generated">
              <a:extLst>
                <a:ext uri="{FF2B5EF4-FFF2-40B4-BE49-F238E27FC236}">
                  <a16:creationId xmlns:a16="http://schemas.microsoft.com/office/drawing/2014/main" id="{11DBAAD5-611B-9CE3-C2BB-44A80BAF721B}"/>
                </a:ext>
              </a:extLst>
            </p:cNvPr>
            <p:cNvPicPr>
              <a:picLocks noChangeAspect="1"/>
            </p:cNvPicPr>
            <p:nvPr/>
          </p:nvPicPr>
          <p:blipFill>
            <a:blip r:embed="rId4"/>
            <a:stretch>
              <a:fillRect/>
            </a:stretch>
          </p:blipFill>
          <p:spPr>
            <a:xfrm>
              <a:off x="7112799" y="3781516"/>
              <a:ext cx="247026" cy="214467"/>
            </a:xfrm>
            <a:prstGeom prst="rect">
              <a:avLst/>
            </a:prstGeom>
          </p:spPr>
        </p:pic>
        <p:pic>
          <p:nvPicPr>
            <p:cNvPr id="1126" name="Picture 1125" descr="A map of a video game&#10;&#10;Description automatically generated">
              <a:extLst>
                <a:ext uri="{FF2B5EF4-FFF2-40B4-BE49-F238E27FC236}">
                  <a16:creationId xmlns:a16="http://schemas.microsoft.com/office/drawing/2014/main" id="{95CC6054-FC6D-B36E-A7F5-FC390951C4F8}"/>
                </a:ext>
              </a:extLst>
            </p:cNvPr>
            <p:cNvPicPr>
              <a:picLocks noChangeAspect="1"/>
            </p:cNvPicPr>
            <p:nvPr/>
          </p:nvPicPr>
          <p:blipFill>
            <a:blip r:embed="rId4"/>
            <a:stretch>
              <a:fillRect/>
            </a:stretch>
          </p:blipFill>
          <p:spPr>
            <a:xfrm>
              <a:off x="7784056" y="3292226"/>
              <a:ext cx="247026" cy="214467"/>
            </a:xfrm>
            <a:prstGeom prst="rect">
              <a:avLst/>
            </a:prstGeom>
          </p:spPr>
        </p:pic>
        <p:pic>
          <p:nvPicPr>
            <p:cNvPr id="1127" name="Picture 1126" descr="A map of a video game&#10;&#10;Description automatically generated">
              <a:extLst>
                <a:ext uri="{FF2B5EF4-FFF2-40B4-BE49-F238E27FC236}">
                  <a16:creationId xmlns:a16="http://schemas.microsoft.com/office/drawing/2014/main" id="{7E868A17-313C-0FEE-7056-04632379D5F4}"/>
                </a:ext>
              </a:extLst>
            </p:cNvPr>
            <p:cNvPicPr>
              <a:picLocks noChangeAspect="1"/>
            </p:cNvPicPr>
            <p:nvPr/>
          </p:nvPicPr>
          <p:blipFill>
            <a:blip r:embed="rId4"/>
            <a:stretch>
              <a:fillRect/>
            </a:stretch>
          </p:blipFill>
          <p:spPr>
            <a:xfrm>
              <a:off x="7822005" y="3778246"/>
              <a:ext cx="247026" cy="21446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6"/>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7"/>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ppt_w*0.70"/>
                                          </p:val>
                                        </p:tav>
                                        <p:tav tm="100000">
                                          <p:val>
                                            <p:strVal val="#ppt_w"/>
                                          </p:val>
                                        </p:tav>
                                      </p:tavLst>
                                    </p:anim>
                                    <p:anim calcmode="lin" valueType="num">
                                      <p:cBhvr>
                                        <p:cTn id="12" dur="750" fill="hold"/>
                                        <p:tgtEl>
                                          <p:spTgt spid="4"/>
                                        </p:tgtEl>
                                        <p:attrNameLst>
                                          <p:attrName>ppt_h</p:attrName>
                                        </p:attrNameLst>
                                      </p:cBhvr>
                                      <p:tavLst>
                                        <p:tav tm="0">
                                          <p:val>
                                            <p:strVal val="#ppt_h"/>
                                          </p:val>
                                        </p:tav>
                                        <p:tav tm="100000">
                                          <p:val>
                                            <p:strVal val="#ppt_h"/>
                                          </p:val>
                                        </p:tav>
                                      </p:tavLst>
                                    </p:anim>
                                    <p:animEffect transition="in" filter="fade">
                                      <p:cBhvr>
                                        <p:cTn id="13" dur="7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97"/>
        <p:cNvGrpSpPr/>
        <p:nvPr/>
      </p:nvGrpSpPr>
      <p:grpSpPr>
        <a:xfrm>
          <a:off x="0" y="0"/>
          <a:ext cx="0" cy="0"/>
          <a:chOff x="0" y="0"/>
          <a:chExt cx="0" cy="0"/>
        </a:xfrm>
      </p:grpSpPr>
      <p:sp>
        <p:nvSpPr>
          <p:cNvPr id="10" name="Parallelogram 9">
            <a:extLst>
              <a:ext uri="{FF2B5EF4-FFF2-40B4-BE49-F238E27FC236}">
                <a16:creationId xmlns:a16="http://schemas.microsoft.com/office/drawing/2014/main" id="{AED7B0FB-F862-383B-8EA6-FCDF8CD52266}"/>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60;p14">
            <a:extLst>
              <a:ext uri="{FF2B5EF4-FFF2-40B4-BE49-F238E27FC236}">
                <a16:creationId xmlns:a16="http://schemas.microsoft.com/office/drawing/2014/main" id="{9C58BDD1-7361-EFF2-17FE-9542BFEA7AE4}"/>
              </a:ext>
            </a:extLst>
          </p:cNvPr>
          <p:cNvSpPr txBox="1">
            <a:spLocks noGrp="1"/>
          </p:cNvSpPr>
          <p:nvPr>
            <p:ph type="title"/>
          </p:nvPr>
        </p:nvSpPr>
        <p:spPr>
          <a:xfrm>
            <a:off x="2793422" y="288275"/>
            <a:ext cx="321495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FBF5"/>
                </a:solidFill>
              </a:rPr>
              <a:t>What CNN Learns? </a:t>
            </a:r>
            <a:endParaRPr dirty="0"/>
          </a:p>
        </p:txBody>
      </p:sp>
      <p:sp>
        <p:nvSpPr>
          <p:cNvPr id="12" name="Trapezoid 11">
            <a:extLst>
              <a:ext uri="{FF2B5EF4-FFF2-40B4-BE49-F238E27FC236}">
                <a16:creationId xmlns:a16="http://schemas.microsoft.com/office/drawing/2014/main" id="{12D0FB0B-2F0E-15D9-6E55-F5B0F1CA0824}"/>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apezoid 12">
            <a:extLst>
              <a:ext uri="{FF2B5EF4-FFF2-40B4-BE49-F238E27FC236}">
                <a16:creationId xmlns:a16="http://schemas.microsoft.com/office/drawing/2014/main" id="{8260D0E7-8B75-C795-5614-BE77BFFC27C7}"/>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E5C4B3-C76B-D438-E054-7554F1DEB6A7}"/>
              </a:ext>
            </a:extLst>
          </p:cNvPr>
          <p:cNvPicPr>
            <a:picLocks noChangeAspect="1"/>
          </p:cNvPicPr>
          <p:nvPr/>
        </p:nvPicPr>
        <p:blipFill>
          <a:blip r:embed="rId3"/>
          <a:stretch>
            <a:fillRect/>
          </a:stretch>
        </p:blipFill>
        <p:spPr>
          <a:xfrm>
            <a:off x="4688957" y="1671448"/>
            <a:ext cx="3957971" cy="2167308"/>
          </a:xfrm>
          <a:prstGeom prst="rect">
            <a:avLst/>
          </a:prstGeom>
        </p:spPr>
      </p:pic>
      <p:pic>
        <p:nvPicPr>
          <p:cNvPr id="5" name="Picture 4">
            <a:extLst>
              <a:ext uri="{FF2B5EF4-FFF2-40B4-BE49-F238E27FC236}">
                <a16:creationId xmlns:a16="http://schemas.microsoft.com/office/drawing/2014/main" id="{C487F7A9-2899-7BF7-1867-FA33FBF8E20E}"/>
              </a:ext>
            </a:extLst>
          </p:cNvPr>
          <p:cNvPicPr>
            <a:picLocks noChangeAspect="1"/>
          </p:cNvPicPr>
          <p:nvPr/>
        </p:nvPicPr>
        <p:blipFill>
          <a:blip r:embed="rId4"/>
          <a:stretch>
            <a:fillRect/>
          </a:stretch>
        </p:blipFill>
        <p:spPr>
          <a:xfrm>
            <a:off x="614029" y="1671448"/>
            <a:ext cx="3957970" cy="21673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12"/>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13"/>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750" fill="hold"/>
                                        <p:tgtEl>
                                          <p:spTgt spid="10"/>
                                        </p:tgtEl>
                                        <p:attrNameLst>
                                          <p:attrName>ppt_w</p:attrName>
                                        </p:attrNameLst>
                                      </p:cBhvr>
                                      <p:tavLst>
                                        <p:tav tm="0">
                                          <p:val>
                                            <p:strVal val="#ppt_w*0.70"/>
                                          </p:val>
                                        </p:tav>
                                        <p:tav tm="100000">
                                          <p:val>
                                            <p:strVal val="#ppt_w"/>
                                          </p:val>
                                        </p:tav>
                                      </p:tavLst>
                                    </p:anim>
                                    <p:anim calcmode="lin" valueType="num">
                                      <p:cBhvr>
                                        <p:cTn id="12" dur="750" fill="hold"/>
                                        <p:tgtEl>
                                          <p:spTgt spid="10"/>
                                        </p:tgtEl>
                                        <p:attrNameLst>
                                          <p:attrName>ppt_h</p:attrName>
                                        </p:attrNameLst>
                                      </p:cBhvr>
                                      <p:tavLst>
                                        <p:tav tm="0">
                                          <p:val>
                                            <p:strVal val="#ppt_h"/>
                                          </p:val>
                                        </p:tav>
                                        <p:tav tm="100000">
                                          <p:val>
                                            <p:strVal val="#ppt_h"/>
                                          </p:val>
                                        </p:tav>
                                      </p:tavLst>
                                    </p:anim>
                                    <p:animEffect transition="in" filter="fade">
                                      <p:cBhvr>
                                        <p:cTn id="13" dur="750"/>
                                        <p:tgtEl>
                                          <p:spTgt spid="10"/>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91"/>
        <p:cNvGrpSpPr/>
        <p:nvPr/>
      </p:nvGrpSpPr>
      <p:grpSpPr>
        <a:xfrm>
          <a:off x="0" y="0"/>
          <a:ext cx="0" cy="0"/>
          <a:chOff x="0" y="0"/>
          <a:chExt cx="0" cy="0"/>
        </a:xfrm>
      </p:grpSpPr>
      <p:sp>
        <p:nvSpPr>
          <p:cNvPr id="4" name="Parallelogram 3">
            <a:extLst>
              <a:ext uri="{FF2B5EF4-FFF2-40B4-BE49-F238E27FC236}">
                <a16:creationId xmlns:a16="http://schemas.microsoft.com/office/drawing/2014/main" id="{B5EEDA8F-95A6-52B5-0C8E-AEA0354433DA}"/>
              </a:ext>
            </a:extLst>
          </p:cNvPr>
          <p:cNvSpPr/>
          <p:nvPr/>
        </p:nvSpPr>
        <p:spPr>
          <a:xfrm flipH="1">
            <a:off x="614030" y="320709"/>
            <a:ext cx="8032898" cy="543594"/>
          </a:xfrm>
          <a:prstGeom prst="parallelogram">
            <a:avLst>
              <a:gd name="adj" fmla="val 8989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0;p14">
            <a:extLst>
              <a:ext uri="{FF2B5EF4-FFF2-40B4-BE49-F238E27FC236}">
                <a16:creationId xmlns:a16="http://schemas.microsoft.com/office/drawing/2014/main" id="{78E78079-1ECE-17A0-B696-861C0AADD4C8}"/>
              </a:ext>
            </a:extLst>
          </p:cNvPr>
          <p:cNvSpPr txBox="1">
            <a:spLocks noGrp="1"/>
          </p:cNvSpPr>
          <p:nvPr>
            <p:ph type="title"/>
          </p:nvPr>
        </p:nvSpPr>
        <p:spPr>
          <a:xfrm>
            <a:off x="2793422" y="288275"/>
            <a:ext cx="321495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FBF5"/>
                </a:solidFill>
              </a:rPr>
              <a:t>Model Architecture</a:t>
            </a:r>
            <a:endParaRPr dirty="0"/>
          </a:p>
        </p:txBody>
      </p:sp>
      <p:sp>
        <p:nvSpPr>
          <p:cNvPr id="6" name="Trapezoid 5">
            <a:extLst>
              <a:ext uri="{FF2B5EF4-FFF2-40B4-BE49-F238E27FC236}">
                <a16:creationId xmlns:a16="http://schemas.microsoft.com/office/drawing/2014/main" id="{F1A56BE1-C731-5496-B5BC-8A2BE28D8734}"/>
              </a:ext>
            </a:extLst>
          </p:cNvPr>
          <p:cNvSpPr/>
          <p:nvPr/>
        </p:nvSpPr>
        <p:spPr>
          <a:xfrm rot="13788910">
            <a:off x="3746204" y="480659"/>
            <a:ext cx="708593" cy="187931"/>
          </a:xfrm>
          <a:prstGeom prst="trapezoid">
            <a:avLst>
              <a:gd name="adj" fmla="val 80589"/>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2A8DDB41-F079-0899-E336-D5D7D89082DB}"/>
              </a:ext>
            </a:extLst>
          </p:cNvPr>
          <p:cNvSpPr/>
          <p:nvPr/>
        </p:nvSpPr>
        <p:spPr>
          <a:xfrm rot="8052224">
            <a:off x="4308247" y="398006"/>
            <a:ext cx="439179" cy="173439"/>
          </a:xfrm>
          <a:prstGeom prst="trapezoid">
            <a:avLst>
              <a:gd name="adj" fmla="val 100552"/>
            </a:avLst>
          </a:prstGeom>
          <a:solidFill>
            <a:srgbClr val="FD4556"/>
          </a:solidFill>
          <a:ln>
            <a:solidFill>
              <a:srgbClr val="FD45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0C92CCA-0685-4849-6FE4-2F8597540A80}"/>
              </a:ext>
            </a:extLst>
          </p:cNvPr>
          <p:cNvSpPr/>
          <p:nvPr/>
        </p:nvSpPr>
        <p:spPr>
          <a:xfrm>
            <a:off x="454542" y="1130577"/>
            <a:ext cx="8192386" cy="502133"/>
          </a:xfrm>
          <a:prstGeom prst="rect">
            <a:avLst/>
          </a:prstGeom>
          <a:solidFill>
            <a:srgbClr val="FFFBF5"/>
          </a:solidFill>
          <a:ln>
            <a:solidFill>
              <a:srgbClr val="FFFB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0" indent="-171450">
              <a:buSzPts val="18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Phase 2: </a:t>
            </a:r>
            <a:r>
              <a:rPr lang="en-US" sz="1200">
                <a:solidFill>
                  <a:schemeClr val="tx1"/>
                </a:solidFill>
                <a:latin typeface="Times New Roman" panose="02020603050405020304" pitchFamily="18" charset="0"/>
                <a:cs typeface="Times New Roman" panose="02020603050405020304" pitchFamily="18" charset="0"/>
              </a:rPr>
              <a:t>Classify sequence of  </a:t>
            </a:r>
            <a:r>
              <a:rPr lang="en-US" sz="1200" dirty="0">
                <a:solidFill>
                  <a:schemeClr val="tx1"/>
                </a:solidFill>
                <a:latin typeface="Times New Roman" panose="02020603050405020304" pitchFamily="18" charset="0"/>
                <a:cs typeface="Times New Roman" panose="02020603050405020304" pitchFamily="18" charset="0"/>
              </a:rPr>
              <a:t>frames from videos and predict a score of confidence.</a:t>
            </a:r>
          </a:p>
          <a:p>
            <a:pPr marL="285750" lvl="0" indent="-171450">
              <a:buSzPts val="18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Model: ResNet-50 + LSTM/GRU</a:t>
            </a:r>
          </a:p>
        </p:txBody>
      </p:sp>
      <p:grpSp>
        <p:nvGrpSpPr>
          <p:cNvPr id="13" name="Group 12">
            <a:extLst>
              <a:ext uri="{FF2B5EF4-FFF2-40B4-BE49-F238E27FC236}">
                <a16:creationId xmlns:a16="http://schemas.microsoft.com/office/drawing/2014/main" id="{296B3FCD-FDC9-0CC3-6AD4-DD18A253CB68}"/>
              </a:ext>
            </a:extLst>
          </p:cNvPr>
          <p:cNvGrpSpPr/>
          <p:nvPr/>
        </p:nvGrpSpPr>
        <p:grpSpPr>
          <a:xfrm>
            <a:off x="3083485" y="2474724"/>
            <a:ext cx="5849779" cy="1538199"/>
            <a:chOff x="91444" y="1947757"/>
            <a:chExt cx="8407514" cy="2726444"/>
          </a:xfrm>
        </p:grpSpPr>
        <p:grpSp>
          <p:nvGrpSpPr>
            <p:cNvPr id="9" name="Group 8">
              <a:extLst>
                <a:ext uri="{FF2B5EF4-FFF2-40B4-BE49-F238E27FC236}">
                  <a16:creationId xmlns:a16="http://schemas.microsoft.com/office/drawing/2014/main" id="{5D7B05ED-6DDD-EA65-F518-9E376AE3384A}"/>
                </a:ext>
              </a:extLst>
            </p:cNvPr>
            <p:cNvGrpSpPr/>
            <p:nvPr/>
          </p:nvGrpSpPr>
          <p:grpSpPr>
            <a:xfrm>
              <a:off x="91444" y="1947757"/>
              <a:ext cx="2920829" cy="2726442"/>
              <a:chOff x="91443" y="1947756"/>
              <a:chExt cx="4664032" cy="2921889"/>
            </a:xfrm>
          </p:grpSpPr>
          <p:sp>
            <p:nvSpPr>
              <p:cNvPr id="124" name="Rectangle: Rounded Corners 123">
                <a:extLst>
                  <a:ext uri="{FF2B5EF4-FFF2-40B4-BE49-F238E27FC236}">
                    <a16:creationId xmlns:a16="http://schemas.microsoft.com/office/drawing/2014/main" id="{226803F4-980A-BB73-252F-16E5E6C0D185}"/>
                  </a:ext>
                </a:extLst>
              </p:cNvPr>
              <p:cNvSpPr/>
              <p:nvPr/>
            </p:nvSpPr>
            <p:spPr>
              <a:xfrm>
                <a:off x="91443" y="1947756"/>
                <a:ext cx="4664032" cy="2921889"/>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53E6959-977A-E7A7-62D6-8EC36383D434}"/>
                  </a:ext>
                </a:extLst>
              </p:cNvPr>
              <p:cNvGrpSpPr/>
              <p:nvPr/>
            </p:nvGrpSpPr>
            <p:grpSpPr>
              <a:xfrm>
                <a:off x="409117" y="2324135"/>
                <a:ext cx="4044387" cy="2280686"/>
                <a:chOff x="409117" y="2324135"/>
                <a:chExt cx="4044387" cy="2280686"/>
              </a:xfrm>
            </p:grpSpPr>
            <p:sp>
              <p:nvSpPr>
                <p:cNvPr id="126" name="Rectangle 125">
                  <a:extLst>
                    <a:ext uri="{FF2B5EF4-FFF2-40B4-BE49-F238E27FC236}">
                      <a16:creationId xmlns:a16="http://schemas.microsoft.com/office/drawing/2014/main" id="{73C7CC73-70B6-4A3A-307F-DE463FAFFC51}"/>
                    </a:ext>
                  </a:extLst>
                </p:cNvPr>
                <p:cNvSpPr/>
                <p:nvPr/>
              </p:nvSpPr>
              <p:spPr>
                <a:xfrm>
                  <a:off x="409117" y="2324137"/>
                  <a:ext cx="1770320" cy="2280684"/>
                </a:xfrm>
                <a:prstGeom prst="rect">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latin typeface="Times New Roman" panose="02020603050405020304" pitchFamily="18" charset="0"/>
                      <a:cs typeface="Times New Roman" panose="02020603050405020304" pitchFamily="18" charset="0"/>
                    </a:rPr>
                    <a:t>WIN</a:t>
                  </a:r>
                </a:p>
                <a:p>
                  <a:pPr algn="ctr"/>
                  <a:endParaRPr lang="en-US" sz="600" dirty="0"/>
                </a:p>
                <a:p>
                  <a:pPr algn="ctr"/>
                  <a:endParaRPr lang="en-US" sz="600" dirty="0"/>
                </a:p>
                <a:p>
                  <a:pPr algn="ctr"/>
                  <a:endParaRPr lang="en-US" sz="600" dirty="0"/>
                </a:p>
                <a:p>
                  <a:pPr algn="ctr"/>
                  <a:endParaRPr lang="en-US" sz="600" dirty="0"/>
                </a:p>
                <a:p>
                  <a:pPr algn="ctr"/>
                  <a:endParaRPr lang="en-US" sz="600" dirty="0"/>
                </a:p>
                <a:p>
                  <a:pPr algn="ctr"/>
                  <a:endParaRPr lang="en-US" sz="600" dirty="0"/>
                </a:p>
                <a:p>
                  <a:pPr algn="ctr"/>
                  <a:endParaRPr lang="en-US" sz="600" dirty="0"/>
                </a:p>
                <a:p>
                  <a:pPr algn="ctr"/>
                  <a:endParaRPr lang="en-US" sz="600" dirty="0"/>
                </a:p>
                <a:p>
                  <a:pPr algn="ctr"/>
                  <a:endParaRPr lang="en-US" sz="600" dirty="0"/>
                </a:p>
              </p:txBody>
            </p:sp>
            <p:pic>
              <p:nvPicPr>
                <p:cNvPr id="122" name="win_0">
                  <a:hlinkClick r:id="" action="ppaction://media"/>
                  <a:extLst>
                    <a:ext uri="{FF2B5EF4-FFF2-40B4-BE49-F238E27FC236}">
                      <a16:creationId xmlns:a16="http://schemas.microsoft.com/office/drawing/2014/main" id="{0C52F849-EB6B-7A2B-27C5-31CF13A7D21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2135" y="2883031"/>
                  <a:ext cx="883946" cy="781085"/>
                </a:xfrm>
                <a:prstGeom prst="rect">
                  <a:avLst/>
                </a:prstGeom>
              </p:spPr>
            </p:pic>
            <p:sp>
              <p:nvSpPr>
                <p:cNvPr id="127" name="Rectangle 126">
                  <a:extLst>
                    <a:ext uri="{FF2B5EF4-FFF2-40B4-BE49-F238E27FC236}">
                      <a16:creationId xmlns:a16="http://schemas.microsoft.com/office/drawing/2014/main" id="{12634DE3-524D-6EE1-87AF-6A6EFF4BA59C}"/>
                    </a:ext>
                  </a:extLst>
                </p:cNvPr>
                <p:cNvSpPr/>
                <p:nvPr/>
              </p:nvSpPr>
              <p:spPr>
                <a:xfrm>
                  <a:off x="2497112" y="2324135"/>
                  <a:ext cx="1956392" cy="2280684"/>
                </a:xfrm>
                <a:prstGeom prst="rect">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sz="600" dirty="0">
                    <a:latin typeface="Times New Roman" panose="02020603050405020304" pitchFamily="18" charset="0"/>
                    <a:cs typeface="Times New Roman" panose="02020603050405020304" pitchFamily="18" charset="0"/>
                  </a:endParaRPr>
                </a:p>
                <a:p>
                  <a:pPr algn="ctr"/>
                  <a:endParaRPr lang="en-US" sz="600" dirty="0">
                    <a:latin typeface="Times New Roman" panose="02020603050405020304" pitchFamily="18" charset="0"/>
                    <a:cs typeface="Times New Roman" panose="02020603050405020304" pitchFamily="18" charset="0"/>
                  </a:endParaRPr>
                </a:p>
                <a:p>
                  <a:pPr algn="ctr"/>
                  <a:endParaRPr lang="en-US" sz="600" dirty="0">
                    <a:latin typeface="Times New Roman" panose="02020603050405020304" pitchFamily="18" charset="0"/>
                    <a:cs typeface="Times New Roman" panose="02020603050405020304" pitchFamily="18" charset="0"/>
                  </a:endParaRPr>
                </a:p>
                <a:p>
                  <a:pPr algn="ctr"/>
                  <a:r>
                    <a:rPr lang="en-US" sz="600" dirty="0">
                      <a:latin typeface="Times New Roman" panose="02020603050405020304" pitchFamily="18" charset="0"/>
                      <a:cs typeface="Times New Roman" panose="02020603050405020304" pitchFamily="18" charset="0"/>
                    </a:rPr>
                    <a:t>LOSS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28" name="win_0">
                  <a:hlinkClick r:id="" action="ppaction://media"/>
                  <a:extLst>
                    <a:ext uri="{FF2B5EF4-FFF2-40B4-BE49-F238E27FC236}">
                      <a16:creationId xmlns:a16="http://schemas.microsoft.com/office/drawing/2014/main" id="{54A08D9B-9F19-3DD1-959E-3AB729B71E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2133" y="3723753"/>
                  <a:ext cx="883948" cy="781087"/>
                </a:xfrm>
                <a:prstGeom prst="rect">
                  <a:avLst/>
                </a:prstGeom>
              </p:spPr>
            </p:pic>
            <p:pic>
              <p:nvPicPr>
                <p:cNvPr id="131" name="win_0">
                  <a:hlinkClick r:id="" action="ppaction://media"/>
                  <a:extLst>
                    <a:ext uri="{FF2B5EF4-FFF2-40B4-BE49-F238E27FC236}">
                      <a16:creationId xmlns:a16="http://schemas.microsoft.com/office/drawing/2014/main" id="{9679F994-7719-452D-22BB-D8968B287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32612" y="2870466"/>
                  <a:ext cx="844357" cy="763108"/>
                </a:xfrm>
                <a:prstGeom prst="rect">
                  <a:avLst/>
                </a:prstGeom>
              </p:spPr>
            </p:pic>
            <p:pic>
              <p:nvPicPr>
                <p:cNvPr id="132" name="win_0">
                  <a:hlinkClick r:id="" action="ppaction://media"/>
                  <a:extLst>
                    <a:ext uri="{FF2B5EF4-FFF2-40B4-BE49-F238E27FC236}">
                      <a16:creationId xmlns:a16="http://schemas.microsoft.com/office/drawing/2014/main" id="{400495D5-FD01-E3E7-C9F5-CC4383136B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38460" y="3737642"/>
                  <a:ext cx="838510" cy="753310"/>
                </a:xfrm>
                <a:prstGeom prst="rect">
                  <a:avLst/>
                </a:prstGeom>
              </p:spPr>
            </p:pic>
          </p:grpSp>
        </p:grpSp>
        <p:sp>
          <p:nvSpPr>
            <p:cNvPr id="3" name="Rectangle: Rounded Corners 2">
              <a:extLst>
                <a:ext uri="{FF2B5EF4-FFF2-40B4-BE49-F238E27FC236}">
                  <a16:creationId xmlns:a16="http://schemas.microsoft.com/office/drawing/2014/main" id="{366E7070-F840-BA47-4F86-723B7270B15D}"/>
                </a:ext>
              </a:extLst>
            </p:cNvPr>
            <p:cNvSpPr/>
            <p:nvPr/>
          </p:nvSpPr>
          <p:spPr>
            <a:xfrm>
              <a:off x="3548144" y="1947757"/>
              <a:ext cx="2211681" cy="2726444"/>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CNN+LSTM/GRU</a:t>
              </a:r>
            </a:p>
          </p:txBody>
        </p:sp>
        <p:sp>
          <p:nvSpPr>
            <p:cNvPr id="10" name="Rectangle: Rounded Corners 9">
              <a:extLst>
                <a:ext uri="{FF2B5EF4-FFF2-40B4-BE49-F238E27FC236}">
                  <a16:creationId xmlns:a16="http://schemas.microsoft.com/office/drawing/2014/main" id="{87A25AB6-9DFD-F767-38FB-AE026654603D}"/>
                </a:ext>
              </a:extLst>
            </p:cNvPr>
            <p:cNvSpPr/>
            <p:nvPr/>
          </p:nvSpPr>
          <p:spPr>
            <a:xfrm>
              <a:off x="6287277" y="2006067"/>
              <a:ext cx="2211681" cy="2625302"/>
            </a:xfrm>
            <a:prstGeom prst="roundRect">
              <a:avLst/>
            </a:prstGeom>
            <a:solidFill>
              <a:srgbClr val="53212B"/>
            </a:solidFill>
            <a:ln>
              <a:solidFill>
                <a:srgbClr val="5321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Trained</a:t>
              </a:r>
            </a:p>
            <a:p>
              <a:pPr algn="ctr"/>
              <a:r>
                <a:rPr lang="en-US" sz="1200" dirty="0">
                  <a:latin typeface="Times New Roman" panose="02020603050405020304" pitchFamily="18" charset="0"/>
                  <a:cs typeface="Times New Roman" panose="02020603050405020304" pitchFamily="18" charset="0"/>
                </a:rPr>
                <a:t>CNN+LSTM/GRU</a:t>
              </a:r>
            </a:p>
          </p:txBody>
        </p:sp>
        <p:sp>
          <p:nvSpPr>
            <p:cNvPr id="11" name="Arrow: Right 10">
              <a:extLst>
                <a:ext uri="{FF2B5EF4-FFF2-40B4-BE49-F238E27FC236}">
                  <a16:creationId xmlns:a16="http://schemas.microsoft.com/office/drawing/2014/main" id="{27C59BC1-7ED7-2760-A469-7C67809CE243}"/>
                </a:ext>
              </a:extLst>
            </p:cNvPr>
            <p:cNvSpPr/>
            <p:nvPr/>
          </p:nvSpPr>
          <p:spPr>
            <a:xfrm>
              <a:off x="3119491" y="3173165"/>
              <a:ext cx="284254" cy="212848"/>
            </a:xfrm>
            <a:prstGeom prst="rightArrow">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0B98D9F-C849-40B8-265B-6526521E4E5C}"/>
                </a:ext>
              </a:extLst>
            </p:cNvPr>
            <p:cNvSpPr/>
            <p:nvPr/>
          </p:nvSpPr>
          <p:spPr>
            <a:xfrm>
              <a:off x="5895806" y="3173165"/>
              <a:ext cx="284254" cy="212848"/>
            </a:xfrm>
            <a:prstGeom prst="rightArrow">
              <a:avLst/>
            </a:prstGeom>
            <a:solidFill>
              <a:srgbClr val="BD3944"/>
            </a:solidFill>
            <a:ln>
              <a:solidFill>
                <a:srgbClr val="BD3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6A7A035A-703F-FF1E-BE41-55B2E3087ECC}"/>
              </a:ext>
            </a:extLst>
          </p:cNvPr>
          <p:cNvPicPr>
            <a:picLocks noChangeAspect="1"/>
          </p:cNvPicPr>
          <p:nvPr/>
        </p:nvPicPr>
        <p:blipFill>
          <a:blip r:embed="rId6"/>
          <a:stretch>
            <a:fillRect/>
          </a:stretch>
        </p:blipFill>
        <p:spPr>
          <a:xfrm>
            <a:off x="1046402" y="1723573"/>
            <a:ext cx="1801623" cy="3149748"/>
          </a:xfrm>
          <a:prstGeom prst="rect">
            <a:avLst/>
          </a:prstGeom>
        </p:spPr>
      </p:pic>
    </p:spTree>
    <p:extLst>
      <p:ext uri="{BB962C8B-B14F-4D97-AF65-F5344CB8AC3E}">
        <p14:creationId xmlns:p14="http://schemas.microsoft.com/office/powerpoint/2010/main" val="159728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60494E-6 L -0.38334 0.01327 " pathEditMode="relative" rAng="0" ptsTypes="AA">
                                      <p:cBhvr>
                                        <p:cTn id="6" dur="500" fill="hold"/>
                                        <p:tgtEl>
                                          <p:spTgt spid="6"/>
                                        </p:tgtEl>
                                        <p:attrNameLst>
                                          <p:attrName>ppt_x</p:attrName>
                                          <p:attrName>ppt_y</p:attrName>
                                        </p:attrNameLst>
                                      </p:cBhvr>
                                      <p:rCtr x="-19167" y="648"/>
                                    </p:animMotion>
                                  </p:childTnLst>
                                </p:cTn>
                              </p:par>
                              <p:par>
                                <p:cTn id="7" presetID="42" presetClass="path" presetSubtype="0" accel="50000" decel="50000" fill="hold" grpId="0" nodeType="withEffect">
                                  <p:stCondLst>
                                    <p:cond delay="0"/>
                                  </p:stCondLst>
                                  <p:childTnLst>
                                    <p:animMotion origin="layout" path="M 1.11111E-6 4.19753E-6 L 0.4618 0.00308 " pathEditMode="relative" rAng="0" ptsTypes="AA">
                                      <p:cBhvr>
                                        <p:cTn id="8" dur="500" fill="hold"/>
                                        <p:tgtEl>
                                          <p:spTgt spid="7"/>
                                        </p:tgtEl>
                                        <p:attrNameLst>
                                          <p:attrName>ppt_x</p:attrName>
                                          <p:attrName>ppt_y</p:attrName>
                                        </p:attrNameLst>
                                      </p:cBhvr>
                                      <p:rCtr x="23090" y="154"/>
                                    </p:animMotion>
                                  </p:childTnLst>
                                </p:cTn>
                              </p:par>
                              <p:par>
                                <p:cTn id="9" presetID="55"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ppt_w*0.70"/>
                                          </p:val>
                                        </p:tav>
                                        <p:tav tm="100000">
                                          <p:val>
                                            <p:strVal val="#ppt_w"/>
                                          </p:val>
                                        </p:tav>
                                      </p:tavLst>
                                    </p:anim>
                                    <p:anim calcmode="lin" valueType="num">
                                      <p:cBhvr>
                                        <p:cTn id="12" dur="750" fill="hold"/>
                                        <p:tgtEl>
                                          <p:spTgt spid="4"/>
                                        </p:tgtEl>
                                        <p:attrNameLst>
                                          <p:attrName>ppt_h</p:attrName>
                                        </p:attrNameLst>
                                      </p:cBhvr>
                                      <p:tavLst>
                                        <p:tav tm="0">
                                          <p:val>
                                            <p:strVal val="#ppt_h"/>
                                          </p:val>
                                        </p:tav>
                                        <p:tav tm="100000">
                                          <p:val>
                                            <p:strVal val="#ppt_h"/>
                                          </p:val>
                                        </p:tav>
                                      </p:tavLst>
                                    </p:anim>
                                    <p:animEffect transition="in" filter="fade">
                                      <p:cBhvr>
                                        <p:cTn id="13" dur="7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ppt_w*0.70"/>
                                          </p:val>
                                        </p:tav>
                                        <p:tav tm="100000">
                                          <p:val>
                                            <p:strVal val="#ppt_w"/>
                                          </p:val>
                                        </p:tav>
                                      </p:tavLst>
                                    </p:anim>
                                    <p:anim calcmode="lin" valueType="num">
                                      <p:cBhvr>
                                        <p:cTn id="20" dur="500" fill="hold"/>
                                        <p:tgtEl>
                                          <p:spTgt spid="2"/>
                                        </p:tgtEl>
                                        <p:attrNameLst>
                                          <p:attrName>ppt_h</p:attrName>
                                        </p:attrNameLst>
                                      </p:cBhvr>
                                      <p:tavLst>
                                        <p:tav tm="0">
                                          <p:val>
                                            <p:strVal val="#ppt_h"/>
                                          </p:val>
                                        </p:tav>
                                        <p:tav tm="100000">
                                          <p:val>
                                            <p:strVal val="#ppt_h"/>
                                          </p:val>
                                        </p:tav>
                                      </p:tavLst>
                                    </p:anim>
                                    <p:animEffect transition="in" filter="fade">
                                      <p:cBhvr>
                                        <p:cTn id="21" dur="500"/>
                                        <p:tgtEl>
                                          <p:spTgt spid="2"/>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2"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1154</Words>
  <Application>Microsoft Office PowerPoint</Application>
  <PresentationFormat>On-screen Show (16:9)</PresentationFormat>
  <Paragraphs>215</Paragraphs>
  <Slides>13</Slides>
  <Notes>13</Notes>
  <HiddenSlides>0</HiddenSlides>
  <MMClips>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Times New Roman</vt:lpstr>
      <vt:lpstr>Simple Light</vt:lpstr>
      <vt:lpstr>Advancing Esports Analytics: A Deep Learning Approach to Valorant Match Prediction Using CNN and LSTM </vt:lpstr>
      <vt:lpstr>Problem Statement</vt:lpstr>
      <vt:lpstr>PowerPoint Presentation</vt:lpstr>
      <vt:lpstr>Related Works</vt:lpstr>
      <vt:lpstr>Related Works</vt:lpstr>
      <vt:lpstr>Dataset Collection</vt:lpstr>
      <vt:lpstr>Model Architecture</vt:lpstr>
      <vt:lpstr>What CNN Learns? </vt:lpstr>
      <vt:lpstr>Model Architecture</vt:lpstr>
      <vt:lpstr>Methodology</vt:lpstr>
      <vt:lpstr>PowerPoint Presentation</vt:lpstr>
      <vt:lpstr>Results</vt:lpstr>
      <vt:lpstr>Broader Impact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Advancing Esports Analytics: A Deep Learning Approach to Valorant Match Prediction Using CNN and LSTM </dc:title>
  <cp:lastModifiedBy>Sanchit Kedia</cp:lastModifiedBy>
  <cp:revision>34</cp:revision>
  <dcterms:modified xsi:type="dcterms:W3CDTF">2023-12-15T00:52:11Z</dcterms:modified>
</cp:coreProperties>
</file>